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 id="2147483715" r:id="rId2"/>
    <p:sldMasterId id="2147483727" r:id="rId3"/>
  </p:sldMasterIdLst>
  <p:handoutMasterIdLst>
    <p:handoutMasterId r:id="rId58"/>
  </p:handoutMasterIdLst>
  <p:sldIdLst>
    <p:sldId id="368" r:id="rId4"/>
    <p:sldId id="369" r:id="rId5"/>
    <p:sldId id="370" r:id="rId6"/>
    <p:sldId id="371" r:id="rId7"/>
    <p:sldId id="439" r:id="rId8"/>
    <p:sldId id="317" r:id="rId9"/>
    <p:sldId id="360" r:id="rId10"/>
    <p:sldId id="372" r:id="rId11"/>
    <p:sldId id="366" r:id="rId12"/>
    <p:sldId id="367" r:id="rId13"/>
    <p:sldId id="351" r:id="rId14"/>
    <p:sldId id="352" r:id="rId15"/>
    <p:sldId id="353" r:id="rId16"/>
    <p:sldId id="354" r:id="rId17"/>
    <p:sldId id="355" r:id="rId18"/>
    <p:sldId id="356" r:id="rId19"/>
    <p:sldId id="357" r:id="rId20"/>
    <p:sldId id="358" r:id="rId21"/>
    <p:sldId id="359" r:id="rId22"/>
    <p:sldId id="395" r:id="rId23"/>
    <p:sldId id="418" r:id="rId24"/>
    <p:sldId id="419" r:id="rId25"/>
    <p:sldId id="427" r:id="rId26"/>
    <p:sldId id="407" r:id="rId27"/>
    <p:sldId id="408" r:id="rId28"/>
    <p:sldId id="411" r:id="rId29"/>
    <p:sldId id="412" r:id="rId30"/>
    <p:sldId id="413" r:id="rId31"/>
    <p:sldId id="414" r:id="rId32"/>
    <p:sldId id="415" r:id="rId33"/>
    <p:sldId id="416" r:id="rId34"/>
    <p:sldId id="417" r:id="rId35"/>
    <p:sldId id="383" r:id="rId36"/>
    <p:sldId id="423" r:id="rId37"/>
    <p:sldId id="424" r:id="rId38"/>
    <p:sldId id="425" r:id="rId39"/>
    <p:sldId id="426" r:id="rId40"/>
    <p:sldId id="384" r:id="rId41"/>
    <p:sldId id="385" r:id="rId42"/>
    <p:sldId id="420" r:id="rId43"/>
    <p:sldId id="421" r:id="rId44"/>
    <p:sldId id="428" r:id="rId45"/>
    <p:sldId id="422" r:id="rId46"/>
    <p:sldId id="393" r:id="rId47"/>
    <p:sldId id="429" r:id="rId48"/>
    <p:sldId id="436" r:id="rId49"/>
    <p:sldId id="437" r:id="rId50"/>
    <p:sldId id="438" r:id="rId51"/>
    <p:sldId id="430" r:id="rId52"/>
    <p:sldId id="431" r:id="rId53"/>
    <p:sldId id="432" r:id="rId54"/>
    <p:sldId id="433" r:id="rId55"/>
    <p:sldId id="434" r:id="rId56"/>
    <p:sldId id="435" r:id="rId57"/>
  </p:sldIdLst>
  <p:sldSz cx="9144000" cy="6858000" type="screen4x3"/>
  <p:notesSz cx="9051925" cy="7077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5775" autoAdjust="0"/>
    <p:restoredTop sz="94660"/>
  </p:normalViewPr>
  <p:slideViewPr>
    <p:cSldViewPr>
      <p:cViewPr varScale="1">
        <p:scale>
          <a:sx n="74" d="100"/>
          <a:sy n="74" d="100"/>
        </p:scale>
        <p:origin x="-103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17763" name="Rectangle 3"/>
          <p:cNvSpPr>
            <a:spLocks noGrp="1" noChangeArrowheads="1"/>
          </p:cNvSpPr>
          <p:nvPr>
            <p:ph type="dt" sz="quarter" idx="1"/>
          </p:nvPr>
        </p:nvSpPr>
        <p:spPr bwMode="auto">
          <a:xfrm>
            <a:off x="5127625"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17764" name="Rectangle 4"/>
          <p:cNvSpPr>
            <a:spLocks noGrp="1" noChangeArrowheads="1"/>
          </p:cNvSpPr>
          <p:nvPr>
            <p:ph type="ftr" sz="quarter" idx="2"/>
          </p:nvPr>
        </p:nvSpPr>
        <p:spPr bwMode="auto">
          <a:xfrm>
            <a:off x="0"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17765" name="Rectangle 5"/>
          <p:cNvSpPr>
            <a:spLocks noGrp="1" noChangeArrowheads="1"/>
          </p:cNvSpPr>
          <p:nvPr>
            <p:ph type="sldNum" sz="quarter" idx="3"/>
          </p:nvPr>
        </p:nvSpPr>
        <p:spPr bwMode="auto">
          <a:xfrm>
            <a:off x="5127625"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8CECC67-0E3A-4A4A-B546-24C0FE9BC6A7}" type="slidenum">
              <a:rPr lang="en-US"/>
              <a:pPr>
                <a:defRPr/>
              </a:pPr>
              <a:t>‹#›</a:t>
            </a:fld>
            <a:endParaRPr lang="en-US"/>
          </a:p>
        </p:txBody>
      </p:sp>
    </p:spTree>
    <p:extLst>
      <p:ext uri="{BB962C8B-B14F-4D97-AF65-F5344CB8AC3E}">
        <p14:creationId xmlns:p14="http://schemas.microsoft.com/office/powerpoint/2010/main" val="107377397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145DE5A-0276-4C38-8B89-119A8792B9BB}"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D7A4C4C-D823-4EE4-AB79-F11452ECD087}"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98C9958-9A0C-4549-AFE2-9281D106EF34}"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145DE5A-0276-4C38-8B89-119A8792B9BB}" type="slidenum">
              <a:rPr lang="en-US" smtClean="0"/>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691D75-4501-4775-920A-446CABA88960}"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2BAE868-F07F-4BC6-A200-17D1D17C4848}" type="slidenum">
              <a:rPr lang="en-US" smtClean="0"/>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99F8270-1BDF-4E3A-9173-864F6B53674D}"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FD9754D-6AE6-4F97-9267-BCBE8370BF5B}" type="slidenum">
              <a:rPr lang="en-US" smtClean="0"/>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63CA1B9B-DCA7-41EC-AF77-88E0C237F17B}" type="slidenum">
              <a:rPr lang="en-US" smtClean="0"/>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2A11F7D-E708-44EA-9E46-CCBFF733F042}"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6162615-44BC-486E-AE8B-27F563B8EFB8}"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691D75-4501-4775-920A-446CABA88960}" type="slidenum">
              <a:rPr lang="en-US" smtClean="0"/>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1BB2444-01B5-4F95-B6DD-7754D06A4454}" type="slidenum">
              <a:rPr lang="en-US" smtClean="0"/>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D7A4C4C-D823-4EE4-AB79-F11452ECD087}"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98C9958-9A0C-4549-AFE2-9281D106EF34}" type="slidenum">
              <a:rPr lang="en-US" smtClean="0"/>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F145DE5A-0276-4C38-8B89-119A8792B9BB}"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691D75-4501-4775-920A-446CABA88960}" type="slidenum">
              <a:rPr lang="en-US" smtClean="0"/>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A2BAE868-F07F-4BC6-A200-17D1D17C4848}" type="slidenum">
              <a:rPr lang="en-US" smtClean="0"/>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99F8270-1BDF-4E3A-9173-864F6B53674D}" type="slidenum">
              <a:rPr lang="en-US" smtClean="0"/>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FD9754D-6AE6-4F97-9267-BCBE8370BF5B}" type="slidenum">
              <a:rPr lang="en-US" smtClean="0"/>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63CA1B9B-DCA7-41EC-AF77-88E0C237F17B}" type="slidenum">
              <a:rPr lang="en-US" smtClean="0"/>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2A11F7D-E708-44EA-9E46-CCBFF733F042}"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2BAE868-F07F-4BC6-A200-17D1D17C4848}" type="slidenum">
              <a:rPr lang="en-US" smtClean="0"/>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6162615-44BC-486E-AE8B-27F563B8EFB8}" type="slidenum">
              <a:rPr lang="en-US" smtClean="0"/>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1BB2444-01B5-4F95-B6DD-7754D06A4454}" type="slidenum">
              <a:rPr lang="en-US" smtClean="0"/>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D7A4C4C-D823-4EE4-AB79-F11452ECD087}" type="slidenum">
              <a:rPr lang="en-US" smtClean="0"/>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98C9958-9A0C-4549-AFE2-9281D106EF34}"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99F8270-1BDF-4E3A-9173-864F6B53674D}"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FD9754D-6AE6-4F97-9267-BCBE8370BF5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63CA1B9B-DCA7-41EC-AF77-88E0C237F17B}"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02A11F7D-E708-44EA-9E46-CCBFF733F042}"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6162615-44BC-486E-AE8B-27F563B8EFB8}"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1BB2444-01B5-4F95-B6DD-7754D06A4454}"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BD50B06-5106-4709-9D96-8E0CC117F9D4}"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BD50B06-5106-4709-9D96-8E0CC117F9D4}"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4BD50B06-5106-4709-9D96-8E0CC117F9D4}"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a:solidFill>
                  <a:schemeClr val="tx1"/>
                </a:solidFill>
                <a:latin typeface="Times New Roman" pitchFamily="18" charset="0"/>
                <a:cs typeface="Times New Roman" pitchFamily="18" charset="0"/>
              </a:rPr>
              <a:t/>
            </a:r>
            <a:br>
              <a:rPr lang="en-US" sz="40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i="1" dirty="0" smtClean="0">
                <a:solidFill>
                  <a:srgbClr val="0070C0"/>
                </a:solidFill>
                <a:latin typeface="Times New Roman" pitchFamily="18" charset="0"/>
                <a:cs typeface="Times New Roman" pitchFamily="18" charset="0"/>
              </a:rPr>
              <a:t>Choose Jesus</a:t>
            </a:r>
          </a:p>
        </p:txBody>
      </p:sp>
      <p:sp>
        <p:nvSpPr>
          <p:cNvPr id="20483" name="Content Placeholder 2"/>
          <p:cNvSpPr>
            <a:spLocks noGrp="1"/>
          </p:cNvSpPr>
          <p:nvPr>
            <p:ph idx="1"/>
          </p:nvPr>
        </p:nvSpPr>
        <p:spPr>
          <a:xfrm>
            <a:off x="457200" y="2057400"/>
            <a:ext cx="8229600" cy="4068763"/>
          </a:xfrm>
        </p:spPr>
        <p:txBody>
          <a:bodyPr/>
          <a:lstStyle/>
          <a:p>
            <a:pPr eaLnBrk="1" hangingPunct="1"/>
            <a:r>
              <a:rPr lang="en-US" i="1" dirty="0" smtClean="0">
                <a:latin typeface="Times New Roman" pitchFamily="18" charset="0"/>
                <a:cs typeface="Times New Roman" pitchFamily="18" charset="0"/>
              </a:rPr>
              <a:t>Moses paid a price for the Glory of the Lord to rest upon him.  The whole congregation turned against him.</a:t>
            </a:r>
          </a:p>
          <a:p>
            <a:pPr eaLnBrk="1" hangingPunct="1"/>
            <a:r>
              <a:rPr lang="en-US" i="1" dirty="0" smtClean="0">
                <a:latin typeface="Times New Roman" pitchFamily="18" charset="0"/>
                <a:cs typeface="Times New Roman" pitchFamily="18" charset="0"/>
              </a:rPr>
              <a:t>But Moses loved the Lord God and desired to walk with the Lord God regardless of the cost.</a:t>
            </a:r>
          </a:p>
          <a:p>
            <a:pPr eaLnBrk="1" hangingPunct="1"/>
            <a:r>
              <a:rPr lang="en-US" i="1" dirty="0" smtClean="0">
                <a:latin typeface="Times New Roman" pitchFamily="18" charset="0"/>
                <a:cs typeface="Times New Roman" pitchFamily="18" charset="0"/>
              </a:rPr>
              <a:t>It was a way of life for Moses.  It is a way of life for us today – if we choose Jesus.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Call on the Name of the Lord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Acts 2.21</a:t>
            </a:r>
          </a:p>
        </p:txBody>
      </p:sp>
      <p:sp>
        <p:nvSpPr>
          <p:cNvPr id="22531" name="Rectangle 3"/>
          <p:cNvSpPr>
            <a:spLocks noGrp="1" noChangeArrowheads="1"/>
          </p:cNvSpPr>
          <p:nvPr>
            <p:ph idx="1"/>
          </p:nvPr>
        </p:nvSpPr>
        <p:spPr>
          <a:xfrm>
            <a:off x="609600" y="2438400"/>
            <a:ext cx="7924800" cy="3581400"/>
          </a:xfrm>
        </p:spPr>
        <p:txBody>
          <a:bodyPr/>
          <a:lstStyle/>
          <a:p>
            <a:pPr eaLnBrk="1" hangingPunct="1"/>
            <a:r>
              <a:rPr lang="en-US" i="1" smtClean="0">
                <a:latin typeface="Times New Roman" pitchFamily="18" charset="0"/>
                <a:cs typeface="Times New Roman" pitchFamily="18" charset="0"/>
              </a:rPr>
              <a:t>And it shall come to pass, [that] whosoever shall call on the name of the Lord shall be saved.</a:t>
            </a:r>
            <a:r>
              <a:rPr lang="en-US" smtClean="0"/>
              <a:t> </a:t>
            </a:r>
          </a:p>
          <a:p>
            <a:pPr eaLnBrk="1" hangingPunct="1"/>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Romans 10.13</a:t>
            </a:r>
          </a:p>
        </p:txBody>
      </p:sp>
      <p:sp>
        <p:nvSpPr>
          <p:cNvPr id="23555" name="Rectangle 3"/>
          <p:cNvSpPr>
            <a:spLocks noGrp="1" noChangeArrowheads="1"/>
          </p:cNvSpPr>
          <p:nvPr>
            <p:ph idx="1"/>
          </p:nvPr>
        </p:nvSpPr>
        <p:spPr>
          <a:xfrm>
            <a:off x="609600" y="2590800"/>
            <a:ext cx="7924800" cy="3429000"/>
          </a:xfrm>
        </p:spPr>
        <p:txBody>
          <a:bodyPr/>
          <a:lstStyle/>
          <a:p>
            <a:pPr eaLnBrk="1" hangingPunct="1"/>
            <a:r>
              <a:rPr lang="en-US" i="1" smtClean="0">
                <a:latin typeface="Times New Roman" pitchFamily="18" charset="0"/>
                <a:cs typeface="Times New Roman" pitchFamily="18" charset="0"/>
              </a:rPr>
              <a:t>For whosoever shall call upon the name of the Lord shall be saved.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Romans 10.8-9</a:t>
            </a:r>
          </a:p>
        </p:txBody>
      </p:sp>
      <p:sp>
        <p:nvSpPr>
          <p:cNvPr id="24579" name="Rectangle 3"/>
          <p:cNvSpPr>
            <a:spLocks noGrp="1" noChangeArrowheads="1"/>
          </p:cNvSpPr>
          <p:nvPr>
            <p:ph idx="1"/>
          </p:nvPr>
        </p:nvSpPr>
        <p:spPr>
          <a:xfrm>
            <a:off x="609600" y="1828800"/>
            <a:ext cx="7924800" cy="4191000"/>
          </a:xfrm>
        </p:spPr>
        <p:txBody>
          <a:bodyPr/>
          <a:lstStyle/>
          <a:p>
            <a:pPr eaLnBrk="1" hangingPunct="1"/>
            <a:r>
              <a:rPr lang="en-US" i="1" smtClean="0">
                <a:latin typeface="Times New Roman" pitchFamily="18" charset="0"/>
                <a:cs typeface="Times New Roman" pitchFamily="18" charset="0"/>
              </a:rPr>
              <a:t>But what saith it? The word is nigh thee, [even] in thy mouth, and in thy heart: that is, the word of faith, which we preach; </a:t>
            </a:r>
          </a:p>
          <a:p>
            <a:pPr eaLnBrk="1" hangingPunct="1"/>
            <a:r>
              <a:rPr lang="en-US" i="1" smtClean="0">
                <a:latin typeface="Times New Roman" pitchFamily="18" charset="0"/>
                <a:cs typeface="Times New Roman" pitchFamily="18" charset="0"/>
              </a:rPr>
              <a:t>That if thou shalt confess with thy mouth the Lord Jesus, and shalt believe in thine heart that God hath raised him from the dead, thou shalt be saved.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Romans 10.14-17</a:t>
            </a:r>
          </a:p>
        </p:txBody>
      </p:sp>
      <p:sp>
        <p:nvSpPr>
          <p:cNvPr id="25603" name="Rectangle 3"/>
          <p:cNvSpPr>
            <a:spLocks noGrp="1" noChangeArrowheads="1"/>
          </p:cNvSpPr>
          <p:nvPr>
            <p:ph idx="1"/>
          </p:nvPr>
        </p:nvSpPr>
        <p:spPr>
          <a:xfrm>
            <a:off x="609600" y="2133600"/>
            <a:ext cx="7924800" cy="4038600"/>
          </a:xfrm>
        </p:spPr>
        <p:txBody>
          <a:bodyPr/>
          <a:lstStyle/>
          <a:p>
            <a:pPr eaLnBrk="1" hangingPunct="1">
              <a:lnSpc>
                <a:spcPct val="90000"/>
              </a:lnSpc>
            </a:pPr>
            <a:r>
              <a:rPr lang="en-US" sz="2400" i="1" smtClean="0">
                <a:latin typeface="Times New Roman" pitchFamily="18" charset="0"/>
                <a:cs typeface="Times New Roman" pitchFamily="18" charset="0"/>
              </a:rPr>
              <a:t>How then shall they call on him in whom they have not believed? and how shall they believe in him of whom they have not heard? and how shall they hear without a preacher? </a:t>
            </a:r>
          </a:p>
          <a:p>
            <a:pPr eaLnBrk="1" hangingPunct="1">
              <a:lnSpc>
                <a:spcPct val="90000"/>
              </a:lnSpc>
            </a:pPr>
            <a:r>
              <a:rPr lang="en-US" sz="2400" i="1" smtClean="0">
                <a:latin typeface="Times New Roman" pitchFamily="18" charset="0"/>
                <a:cs typeface="Times New Roman" pitchFamily="18" charset="0"/>
              </a:rPr>
              <a:t>And how shall they preach, except they be sent? as it is written, How beautiful are the feet of them that preach the gospel of peace, and bring glad tidings of good things! </a:t>
            </a:r>
          </a:p>
          <a:p>
            <a:pPr eaLnBrk="1" hangingPunct="1">
              <a:lnSpc>
                <a:spcPct val="90000"/>
              </a:lnSpc>
            </a:pPr>
            <a:r>
              <a:rPr lang="en-US" sz="2400" i="1" smtClean="0">
                <a:latin typeface="Times New Roman" pitchFamily="18" charset="0"/>
                <a:cs typeface="Times New Roman" pitchFamily="18" charset="0"/>
              </a:rPr>
              <a:t>But they have not all obeyed the gospel. For Esaias saith, Lord, who hath believed our report? </a:t>
            </a:r>
          </a:p>
          <a:p>
            <a:pPr eaLnBrk="1" hangingPunct="1">
              <a:lnSpc>
                <a:spcPct val="90000"/>
              </a:lnSpc>
            </a:pPr>
            <a:r>
              <a:rPr lang="en-US" sz="2400" i="1" smtClean="0">
                <a:latin typeface="Times New Roman" pitchFamily="18" charset="0"/>
                <a:cs typeface="Times New Roman" pitchFamily="18" charset="0"/>
              </a:rPr>
              <a:t>So then faith [cometh] by hearing, and hearing by the word of God.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Confess Jesus as Lord and Savior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Romans 10.10-11</a:t>
            </a:r>
          </a:p>
        </p:txBody>
      </p:sp>
      <p:sp>
        <p:nvSpPr>
          <p:cNvPr id="27651" name="Rectangle 3"/>
          <p:cNvSpPr>
            <a:spLocks noGrp="1" noChangeArrowheads="1"/>
          </p:cNvSpPr>
          <p:nvPr>
            <p:ph idx="1"/>
          </p:nvPr>
        </p:nvSpPr>
        <p:spPr>
          <a:xfrm>
            <a:off x="609600" y="2590800"/>
            <a:ext cx="7924800" cy="3429000"/>
          </a:xfrm>
        </p:spPr>
        <p:txBody>
          <a:bodyPr/>
          <a:lstStyle/>
          <a:p>
            <a:pPr eaLnBrk="1" hangingPunct="1"/>
            <a:r>
              <a:rPr lang="en-US" i="1" smtClean="0">
                <a:latin typeface="Times New Roman" pitchFamily="18" charset="0"/>
                <a:cs typeface="Times New Roman" pitchFamily="18" charset="0"/>
              </a:rPr>
              <a:t>For with the heart man believeth unto righteousness; and with the mouth confession is made unto salvation. </a:t>
            </a:r>
          </a:p>
          <a:p>
            <a:pPr eaLnBrk="1" hangingPunct="1"/>
            <a:r>
              <a:rPr lang="en-US" i="1" smtClean="0">
                <a:latin typeface="Times New Roman" pitchFamily="18" charset="0"/>
                <a:cs typeface="Times New Roman" pitchFamily="18" charset="0"/>
              </a:rPr>
              <a:t>For the scripture saith, Whosoever believeth on him shall not be ashamed.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Matthew 10.32-33</a:t>
            </a:r>
          </a:p>
        </p:txBody>
      </p:sp>
      <p:sp>
        <p:nvSpPr>
          <p:cNvPr id="28675" name="Rectangle 3"/>
          <p:cNvSpPr>
            <a:spLocks noGrp="1" noChangeArrowheads="1"/>
          </p:cNvSpPr>
          <p:nvPr>
            <p:ph idx="1"/>
          </p:nvPr>
        </p:nvSpPr>
        <p:spPr>
          <a:xfrm>
            <a:off x="609600" y="2209800"/>
            <a:ext cx="7924800" cy="3810000"/>
          </a:xfrm>
        </p:spPr>
        <p:txBody>
          <a:bodyPr/>
          <a:lstStyle/>
          <a:p>
            <a:pPr eaLnBrk="1" hangingPunct="1"/>
            <a:r>
              <a:rPr lang="en-US" i="1" smtClean="0">
                <a:latin typeface="Times New Roman" pitchFamily="18" charset="0"/>
                <a:cs typeface="Times New Roman" pitchFamily="18" charset="0"/>
              </a:rPr>
              <a:t>Whosoever therefore shall confess me before men, him will I confess also before my Father which is in heaven. </a:t>
            </a:r>
          </a:p>
          <a:p>
            <a:pPr eaLnBrk="1" hangingPunct="1"/>
            <a:r>
              <a:rPr lang="en-US" i="1" smtClean="0">
                <a:latin typeface="Times New Roman" pitchFamily="18" charset="0"/>
                <a:cs typeface="Times New Roman" pitchFamily="18" charset="0"/>
              </a:rPr>
              <a:t>But whosoever shall deny me before men, him will I also deny before my Father which is in heaven.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Luke 12.8-9</a:t>
            </a:r>
          </a:p>
        </p:txBody>
      </p:sp>
      <p:sp>
        <p:nvSpPr>
          <p:cNvPr id="29699" name="Rectangle 3"/>
          <p:cNvSpPr>
            <a:spLocks noGrp="1" noChangeArrowheads="1"/>
          </p:cNvSpPr>
          <p:nvPr>
            <p:ph idx="1"/>
          </p:nvPr>
        </p:nvSpPr>
        <p:spPr>
          <a:xfrm>
            <a:off x="609600" y="2590800"/>
            <a:ext cx="7924800" cy="3429000"/>
          </a:xfrm>
        </p:spPr>
        <p:txBody>
          <a:bodyPr/>
          <a:lstStyle/>
          <a:p>
            <a:pPr eaLnBrk="1" hangingPunct="1"/>
            <a:r>
              <a:rPr lang="en-US" i="1" smtClean="0">
                <a:latin typeface="Times New Roman" pitchFamily="18" charset="0"/>
                <a:cs typeface="Times New Roman" pitchFamily="18" charset="0"/>
              </a:rPr>
              <a:t>Also I say unto you, Whosoever shall confess me before men, him shall the Son of man also confess before the angels of God: </a:t>
            </a:r>
          </a:p>
          <a:p>
            <a:pPr eaLnBrk="1" hangingPunct="1"/>
            <a:r>
              <a:rPr lang="en-US" i="1" smtClean="0">
                <a:latin typeface="Times New Roman" pitchFamily="18" charset="0"/>
                <a:cs typeface="Times New Roman" pitchFamily="18" charset="0"/>
              </a:rPr>
              <a:t>But he that denieth me before men shall be denied before the angels of God.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5400" dirty="0" smtClean="0">
                <a:latin typeface="Times New Roman" pitchFamily="18" charset="0"/>
                <a:cs typeface="Times New Roman" pitchFamily="18" charset="0"/>
              </a:rPr>
              <a:t>μετάνοια</a:t>
            </a:r>
            <a:r>
              <a:rPr lang="en-US" sz="5400" dirty="0" smtClean="0">
                <a:latin typeface="Times New Roman" pitchFamily="18" charset="0"/>
                <a:cs typeface="Times New Roman" pitchFamily="18" charset="0"/>
              </a:rPr>
              <a:t>  or  </a:t>
            </a:r>
            <a:r>
              <a:rPr lang="vi-VN" sz="5400" dirty="0" smtClean="0">
                <a:latin typeface="Times New Roman" pitchFamily="18" charset="0"/>
                <a:cs typeface="Times New Roman" pitchFamily="18" charset="0"/>
              </a:rPr>
              <a:t>μ</a:t>
            </a:r>
            <a:r>
              <a:rPr lang="el-GR" sz="5400" dirty="0" smtClean="0">
                <a:latin typeface="Times New Roman" pitchFamily="18" charset="0"/>
                <a:cs typeface="Times New Roman" pitchFamily="18" charset="0"/>
              </a:rPr>
              <a:t>εταμεληθεις</a:t>
            </a:r>
            <a:endParaRPr lang="en-US" sz="5400" dirty="0"/>
          </a:p>
        </p:txBody>
      </p:sp>
      <p:sp>
        <p:nvSpPr>
          <p:cNvPr id="3" name="Content Placeholder 2"/>
          <p:cNvSpPr>
            <a:spLocks noGrp="1"/>
          </p:cNvSpPr>
          <p:nvPr>
            <p:ph idx="1"/>
          </p:nvPr>
        </p:nvSpPr>
        <p:spPr>
          <a:xfrm>
            <a:off x="457200" y="2514600"/>
            <a:ext cx="8229600" cy="3611563"/>
          </a:xfrm>
        </p:spPr>
        <p:txBody>
          <a:bodyPr/>
          <a:lstStyle/>
          <a:p>
            <a:r>
              <a:rPr lang="en-US" i="1" dirty="0" smtClean="0">
                <a:latin typeface="Times New Roman" pitchFamily="18" charset="0"/>
                <a:cs typeface="Times New Roman" pitchFamily="18" charset="0"/>
              </a:rPr>
              <a:t>There is a difference in </a:t>
            </a:r>
            <a:r>
              <a:rPr lang="en-US" i="1" dirty="0" err="1" smtClean="0">
                <a:latin typeface="Times New Roman" pitchFamily="18" charset="0"/>
                <a:cs typeface="Times New Roman" pitchFamily="18" charset="0"/>
              </a:rPr>
              <a:t>metanoia</a:t>
            </a:r>
            <a:r>
              <a:rPr lang="en-US" i="1" dirty="0" smtClean="0">
                <a:latin typeface="Times New Roman" pitchFamily="18" charset="0"/>
                <a:cs typeface="Times New Roman" pitchFamily="18" charset="0"/>
              </a:rPr>
              <a:t> and </a:t>
            </a:r>
            <a:r>
              <a:rPr lang="en-US" i="1" dirty="0" err="1" smtClean="0">
                <a:latin typeface="Times New Roman" pitchFamily="18" charset="0"/>
                <a:cs typeface="Times New Roman" pitchFamily="18" charset="0"/>
              </a:rPr>
              <a:t>metamelatheis</a:t>
            </a:r>
            <a:r>
              <a:rPr lang="en-US" i="1" dirty="0" smtClean="0">
                <a:latin typeface="Times New Roman" pitchFamily="18" charset="0"/>
                <a:cs typeface="Times New Roman" pitchFamily="18" charset="0"/>
              </a:rPr>
              <a:t>.  The Greek definitions are in the following slides with more scriptures in the slides following the Greek information.</a:t>
            </a:r>
            <a:endParaRPr lang="en-US" i="1"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Repentance or Remorse</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Repentance and Remorse are two different words, each with a very different meaning from the other.</a:t>
            </a:r>
          </a:p>
          <a:p>
            <a:r>
              <a:rPr lang="en-US" i="1" dirty="0" smtClean="0">
                <a:latin typeface="Times New Roman" pitchFamily="18" charset="0"/>
                <a:cs typeface="Times New Roman" pitchFamily="18" charset="0"/>
              </a:rPr>
              <a:t>Repentance is choosing to make 180 degree turn from walking with Satan to walking with the Lord Jesus Christ.</a:t>
            </a:r>
          </a:p>
          <a:p>
            <a:r>
              <a:rPr lang="en-US" i="1" dirty="0" smtClean="0">
                <a:latin typeface="Times New Roman" pitchFamily="18" charset="0"/>
                <a:cs typeface="Times New Roman" pitchFamily="18" charset="0"/>
              </a:rPr>
              <a:t>Remorse is sorry you got caught, sorry your way did not accomplish your will.</a:t>
            </a:r>
            <a:endParaRPr lang="en-US" i="1"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Repentance or Remorse</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latin typeface="Times New Roman" pitchFamily="18" charset="0"/>
                <a:cs typeface="Times New Roman" pitchFamily="18" charset="0"/>
              </a:rPr>
              <a:t>Matthew 27.3 translates the word for remorse or regret as repent to oneself.</a:t>
            </a:r>
            <a:r>
              <a:rPr lang="en-US" i="1" dirty="0" smtClean="0">
                <a:solidFill>
                  <a:srgbClr val="C0000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a:t>
            </a:r>
          </a:p>
          <a:p>
            <a:r>
              <a:rPr lang="en-US" i="1" dirty="0" smtClean="0">
                <a:latin typeface="Times New Roman" pitchFamily="18" charset="0"/>
                <a:cs typeface="Times New Roman" pitchFamily="18" charset="0"/>
              </a:rPr>
              <a:t>Repentance as taught in Luke 13.3, 5 and other verses in the Bible is to repent unto the Lord Jesus Christ allowing the Holy Spirit to change your heart.  </a:t>
            </a:r>
            <a:r>
              <a:rPr lang="en-US" i="1" dirty="0" smtClean="0">
                <a:solidFill>
                  <a:srgbClr val="00B050"/>
                </a:solidFill>
                <a:latin typeface="Times New Roman" pitchFamily="18" charset="0"/>
                <a:cs typeface="Times New Roman" pitchFamily="18" charset="0"/>
              </a:rPr>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A New Heart and A New Spirit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Ezekiel 36.26</a:t>
            </a:r>
            <a:endParaRPr lang="en-US" i="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068763"/>
          </a:xfrm>
        </p:spPr>
        <p:txBody>
          <a:bodyPr/>
          <a:lstStyle/>
          <a:p>
            <a:r>
              <a:rPr lang="en-US" i="1" dirty="0" smtClean="0">
                <a:latin typeface="Times New Roman" pitchFamily="18" charset="0"/>
                <a:cs typeface="Times New Roman" pitchFamily="18" charset="0"/>
              </a:rPr>
              <a:t>A new heart also will I give you, and a new spirit will I put within you: and I will take away the stony heart out of your flesh, and I will give you an heart of flesh.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Ezekiel 11.19</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And I will give them one heart, and I will put a new spirit within you; and I will take the stony heart out of their flesh, and will give them an heart of flesh: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Repentance</a:t>
            </a:r>
          </a:p>
        </p:txBody>
      </p:sp>
      <p:sp>
        <p:nvSpPr>
          <p:cNvPr id="7171" name="Rectangle 3"/>
          <p:cNvSpPr>
            <a:spLocks noGrp="1" noChangeArrowheads="1"/>
          </p:cNvSpPr>
          <p:nvPr>
            <p:ph idx="1"/>
          </p:nvPr>
        </p:nvSpPr>
        <p:spPr>
          <a:xfrm>
            <a:off x="609600" y="2362200"/>
            <a:ext cx="7924800" cy="3810000"/>
          </a:xfrm>
        </p:spPr>
        <p:txBody>
          <a:bodyPr/>
          <a:lstStyle/>
          <a:p>
            <a:pPr eaLnBrk="1" hangingPunct="1"/>
            <a:r>
              <a:rPr lang="en-US" i="1" smtClean="0">
                <a:latin typeface="Times New Roman" pitchFamily="18" charset="0"/>
                <a:cs typeface="Times New Roman" pitchFamily="18" charset="0"/>
              </a:rPr>
              <a:t>One must come to realize that he or she is a sinner standing in need of being forgiven by the Lord Jesus Christ.</a:t>
            </a:r>
          </a:p>
          <a:p>
            <a:pPr eaLnBrk="1" hangingPunct="1"/>
            <a:r>
              <a:rPr lang="en-US" i="1" smtClean="0">
                <a:latin typeface="Times New Roman" pitchFamily="18" charset="0"/>
                <a:cs typeface="Times New Roman" pitchFamily="18" charset="0"/>
              </a:rPr>
              <a:t>Repentance brings forgiveness.</a:t>
            </a:r>
          </a:p>
          <a:p>
            <a:pPr eaLnBrk="1" hangingPunct="1"/>
            <a:r>
              <a:rPr lang="en-US" i="1" smtClean="0">
                <a:latin typeface="Times New Roman" pitchFamily="18" charset="0"/>
                <a:cs typeface="Times New Roman" pitchFamily="18" charset="0"/>
              </a:rPr>
              <a:t>Repentance is turning from your sins and responding to the Lord Jesus Christ – to walk with Him at all times and all ways.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Luke 13.3, 5</a:t>
            </a:r>
          </a:p>
        </p:txBody>
      </p:sp>
      <p:sp>
        <p:nvSpPr>
          <p:cNvPr id="8195" name="Rectangle 3"/>
          <p:cNvSpPr>
            <a:spLocks noGrp="1" noChangeArrowheads="1"/>
          </p:cNvSpPr>
          <p:nvPr>
            <p:ph idx="1"/>
          </p:nvPr>
        </p:nvSpPr>
        <p:spPr>
          <a:xfrm>
            <a:off x="609600" y="2270125"/>
            <a:ext cx="7924800" cy="3749675"/>
          </a:xfrm>
        </p:spPr>
        <p:txBody>
          <a:bodyPr/>
          <a:lstStyle/>
          <a:p>
            <a:pPr eaLnBrk="1" hangingPunct="1"/>
            <a:r>
              <a:rPr lang="en-US" i="1" dirty="0" smtClean="0">
                <a:latin typeface="Times New Roman" pitchFamily="18" charset="0"/>
                <a:cs typeface="Times New Roman" pitchFamily="18" charset="0"/>
              </a:rPr>
              <a:t>I tell you, Nay: but, </a:t>
            </a:r>
            <a:r>
              <a:rPr lang="en-US" b="1" i="1" dirty="0" smtClean="0">
                <a:latin typeface="Times New Roman" pitchFamily="18" charset="0"/>
                <a:cs typeface="Times New Roman" pitchFamily="18" charset="0"/>
              </a:rPr>
              <a:t>except ye repent</a:t>
            </a:r>
            <a:r>
              <a:rPr lang="en-US" i="1" dirty="0" smtClean="0">
                <a:latin typeface="Times New Roman" pitchFamily="18" charset="0"/>
                <a:cs typeface="Times New Roman" pitchFamily="18" charset="0"/>
              </a:rPr>
              <a:t>,</a:t>
            </a:r>
            <a:r>
              <a:rPr lang="en-US" i="1" dirty="0" smtClean="0">
                <a:solidFill>
                  <a:srgbClr val="00B05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ye shall all likewise perish. </a:t>
            </a:r>
          </a:p>
          <a:p>
            <a:pPr eaLnBrk="1" hangingPunct="1"/>
            <a:endParaRPr lang="en-US" i="1" dirty="0" smtClean="0">
              <a:latin typeface="Times New Roman" pitchFamily="18" charset="0"/>
              <a:cs typeface="Times New Roman" pitchFamily="18" charset="0"/>
            </a:endParaRPr>
          </a:p>
          <a:p>
            <a:pPr eaLnBrk="1" hangingPunct="1"/>
            <a:r>
              <a:rPr lang="en-US" i="1" dirty="0" smtClean="0">
                <a:latin typeface="Times New Roman" pitchFamily="18" charset="0"/>
                <a:cs typeface="Times New Roman" pitchFamily="18" charset="0"/>
              </a:rPr>
              <a:t>I tell you, Nay: but, </a:t>
            </a:r>
            <a:r>
              <a:rPr lang="en-US" b="1" i="1" dirty="0" smtClean="0">
                <a:latin typeface="Times New Roman" pitchFamily="18" charset="0"/>
                <a:cs typeface="Times New Roman" pitchFamily="18" charset="0"/>
              </a:rPr>
              <a:t>except ye repent</a:t>
            </a:r>
            <a:r>
              <a:rPr lang="en-US" i="1" dirty="0" smtClean="0">
                <a:latin typeface="Times New Roman" pitchFamily="18" charset="0"/>
                <a:cs typeface="Times New Roman" pitchFamily="18" charset="0"/>
              </a:rPr>
              <a:t>, ye shall all likewise perish.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Mark 1.14-15</a:t>
            </a:r>
          </a:p>
        </p:txBody>
      </p:sp>
      <p:sp>
        <p:nvSpPr>
          <p:cNvPr id="11267" name="Rectangle 3"/>
          <p:cNvSpPr>
            <a:spLocks noGrp="1" noChangeArrowheads="1"/>
          </p:cNvSpPr>
          <p:nvPr>
            <p:ph idx="1"/>
          </p:nvPr>
        </p:nvSpPr>
        <p:spPr>
          <a:xfrm>
            <a:off x="609600" y="2209800"/>
            <a:ext cx="7924800" cy="3810000"/>
          </a:xfrm>
        </p:spPr>
        <p:txBody>
          <a:bodyPr/>
          <a:lstStyle/>
          <a:p>
            <a:pPr eaLnBrk="1" hangingPunct="1"/>
            <a:r>
              <a:rPr lang="en-US" i="1" dirty="0" smtClean="0">
                <a:latin typeface="Times New Roman" pitchFamily="18" charset="0"/>
                <a:cs typeface="Times New Roman" pitchFamily="18" charset="0"/>
              </a:rPr>
              <a:t>Now after that John was put in prison, Jesus came into Galilee, preaching the gospel of the kingdom of God, </a:t>
            </a:r>
          </a:p>
          <a:p>
            <a:pPr eaLnBrk="1" hangingPunct="1"/>
            <a:r>
              <a:rPr lang="en-US" i="1" dirty="0" smtClean="0">
                <a:latin typeface="Times New Roman" pitchFamily="18" charset="0"/>
                <a:cs typeface="Times New Roman" pitchFamily="18" charset="0"/>
              </a:rPr>
              <a:t>And saying, The time is fulfilled, and the kingdom of God is at hand: </a:t>
            </a:r>
            <a:r>
              <a:rPr lang="en-US" b="1" i="1" dirty="0" smtClean="0">
                <a:latin typeface="Times New Roman" pitchFamily="18" charset="0"/>
                <a:cs typeface="Times New Roman" pitchFamily="18" charset="0"/>
              </a:rPr>
              <a:t>repent ye, and believe the gospel.</a:t>
            </a:r>
            <a:r>
              <a:rPr lang="en-US" b="1" i="1" dirty="0" smtClean="0">
                <a:solidFill>
                  <a:srgbClr val="00B050"/>
                </a:solidFill>
                <a:latin typeface="Times New Roman" pitchFamily="18" charset="0"/>
                <a:cs typeface="Times New Roman" pitchFamily="18" charset="0"/>
              </a:rPr>
              <a:t>**</a:t>
            </a:r>
            <a:endParaRPr lang="en-US" b="1" i="1" dirty="0" smtClean="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Mark 6.12</a:t>
            </a:r>
          </a:p>
        </p:txBody>
      </p:sp>
      <p:sp>
        <p:nvSpPr>
          <p:cNvPr id="12291" name="Rectangle 3"/>
          <p:cNvSpPr>
            <a:spLocks noGrp="1" noChangeArrowheads="1"/>
          </p:cNvSpPr>
          <p:nvPr>
            <p:ph idx="1"/>
          </p:nvPr>
        </p:nvSpPr>
        <p:spPr>
          <a:xfrm>
            <a:off x="609600" y="2895600"/>
            <a:ext cx="7924800" cy="3124200"/>
          </a:xfrm>
        </p:spPr>
        <p:txBody>
          <a:bodyPr/>
          <a:lstStyle/>
          <a:p>
            <a:pPr eaLnBrk="1" hangingPunct="1"/>
            <a:r>
              <a:rPr lang="en-US" i="1" dirty="0" smtClean="0">
                <a:latin typeface="Times New Roman" pitchFamily="18" charset="0"/>
                <a:cs typeface="Times New Roman" pitchFamily="18" charset="0"/>
              </a:rPr>
              <a:t>And they went out, and </a:t>
            </a:r>
            <a:r>
              <a:rPr lang="en-US" b="1" i="1" dirty="0" smtClean="0">
                <a:latin typeface="Times New Roman" pitchFamily="18" charset="0"/>
                <a:cs typeface="Times New Roman" pitchFamily="18" charset="0"/>
              </a:rPr>
              <a:t>preached that         men should repent.</a:t>
            </a:r>
            <a:r>
              <a:rPr lang="en-US" b="1" i="1" dirty="0" smtClean="0">
                <a:solidFill>
                  <a:srgbClr val="00B050"/>
                </a:solidFill>
                <a:latin typeface="Times New Roman" pitchFamily="18" charset="0"/>
                <a:cs typeface="Times New Roman" pitchFamily="18" charset="0"/>
              </a:rPr>
              <a:t>**</a:t>
            </a:r>
            <a:r>
              <a:rPr lang="en-US" b="1" i="1" dirty="0" smtClean="0">
                <a:latin typeface="Times New Roman" pitchFamily="18" charset="0"/>
                <a:cs typeface="Times New Roman"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Acts 2.37-38</a:t>
            </a:r>
          </a:p>
        </p:txBody>
      </p:sp>
      <p:sp>
        <p:nvSpPr>
          <p:cNvPr id="13315" name="Rectangle 3"/>
          <p:cNvSpPr>
            <a:spLocks noGrp="1" noChangeArrowheads="1"/>
          </p:cNvSpPr>
          <p:nvPr>
            <p:ph idx="1"/>
          </p:nvPr>
        </p:nvSpPr>
        <p:spPr>
          <a:xfrm>
            <a:off x="609600" y="2057400"/>
            <a:ext cx="7924800" cy="3962400"/>
          </a:xfrm>
        </p:spPr>
        <p:txBody>
          <a:bodyPr/>
          <a:lstStyle/>
          <a:p>
            <a:pPr eaLnBrk="1" hangingPunct="1">
              <a:lnSpc>
                <a:spcPct val="90000"/>
              </a:lnSpc>
            </a:pPr>
            <a:r>
              <a:rPr lang="en-US" i="1" dirty="0" smtClean="0">
                <a:latin typeface="Times New Roman" pitchFamily="18" charset="0"/>
                <a:cs typeface="Times New Roman" pitchFamily="18" charset="0"/>
              </a:rPr>
              <a:t>Now when they heard [this], they were pricked in their heart, and said unto Peter and to the rest of the apostles, Men [and] brethren, what shall we do? </a:t>
            </a:r>
          </a:p>
          <a:p>
            <a:pPr eaLnBrk="1" hangingPunct="1">
              <a:lnSpc>
                <a:spcPct val="90000"/>
              </a:lnSpc>
            </a:pPr>
            <a:r>
              <a:rPr lang="en-US" i="1" dirty="0" smtClean="0">
                <a:latin typeface="Times New Roman" pitchFamily="18" charset="0"/>
                <a:cs typeface="Times New Roman" pitchFamily="18" charset="0"/>
              </a:rPr>
              <a:t>Then Peter said unto them, </a:t>
            </a:r>
            <a:r>
              <a:rPr lang="en-US" b="1" i="1" dirty="0" smtClean="0">
                <a:latin typeface="Times New Roman" pitchFamily="18" charset="0"/>
                <a:cs typeface="Times New Roman" pitchFamily="18" charset="0"/>
              </a:rPr>
              <a:t>Repent,</a:t>
            </a:r>
            <a:r>
              <a:rPr lang="en-US" b="1" i="1" dirty="0" smtClean="0">
                <a:solidFill>
                  <a:srgbClr val="00B050"/>
                </a:solidFill>
                <a:latin typeface="Times New Roman" pitchFamily="18" charset="0"/>
                <a:cs typeface="Times New Roman" pitchFamily="18" charset="0"/>
              </a:rPr>
              <a:t>**</a:t>
            </a:r>
            <a:r>
              <a:rPr lang="en-US" b="1" i="1" dirty="0" smtClean="0">
                <a:latin typeface="Times New Roman" pitchFamily="18" charset="0"/>
                <a:cs typeface="Times New Roman" pitchFamily="18" charset="0"/>
              </a:rPr>
              <a:t> and be baptized every one of you in the name of Jesus Christ for the remission of sins</a:t>
            </a:r>
            <a:r>
              <a:rPr lang="en-US" i="1" dirty="0" smtClean="0">
                <a:latin typeface="Times New Roman" pitchFamily="18" charset="0"/>
                <a:cs typeface="Times New Roman" pitchFamily="18" charset="0"/>
              </a:rPr>
              <a:t>, and ye shall receive the gift of the Holy Ghost.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Acts 3.19-21</a:t>
            </a:r>
          </a:p>
        </p:txBody>
      </p:sp>
      <p:sp>
        <p:nvSpPr>
          <p:cNvPr id="14339" name="Rectangle 3"/>
          <p:cNvSpPr>
            <a:spLocks noGrp="1" noChangeArrowheads="1"/>
          </p:cNvSpPr>
          <p:nvPr>
            <p:ph idx="1"/>
          </p:nvPr>
        </p:nvSpPr>
        <p:spPr>
          <a:xfrm>
            <a:off x="609600" y="1828800"/>
            <a:ext cx="7924800" cy="4191000"/>
          </a:xfrm>
        </p:spPr>
        <p:txBody>
          <a:bodyPr/>
          <a:lstStyle/>
          <a:p>
            <a:pPr eaLnBrk="1" hangingPunct="1">
              <a:lnSpc>
                <a:spcPct val="90000"/>
              </a:lnSpc>
            </a:pPr>
            <a:r>
              <a:rPr lang="en-US" sz="2800" b="1" i="1" dirty="0" smtClean="0">
                <a:latin typeface="Times New Roman" pitchFamily="18" charset="0"/>
                <a:cs typeface="Times New Roman" pitchFamily="18" charset="0"/>
              </a:rPr>
              <a:t>Repent</a:t>
            </a:r>
            <a:r>
              <a:rPr lang="en-US" sz="2800" b="1" i="1" dirty="0" smtClean="0">
                <a:solidFill>
                  <a:srgbClr val="00B050"/>
                </a:solidFill>
                <a:latin typeface="Times New Roman" pitchFamily="18" charset="0"/>
                <a:cs typeface="Times New Roman" pitchFamily="18" charset="0"/>
              </a:rPr>
              <a:t>**</a:t>
            </a:r>
            <a:r>
              <a:rPr lang="en-US" sz="2800" b="1" i="1" dirty="0" smtClean="0">
                <a:latin typeface="Times New Roman" pitchFamily="18" charset="0"/>
                <a:cs typeface="Times New Roman" pitchFamily="18" charset="0"/>
              </a:rPr>
              <a:t> ye therefore, and be converted</a:t>
            </a:r>
            <a:r>
              <a:rPr lang="en-US" sz="2800" i="1" dirty="0" smtClean="0">
                <a:latin typeface="Times New Roman" pitchFamily="18" charset="0"/>
                <a:cs typeface="Times New Roman" pitchFamily="18" charset="0"/>
              </a:rPr>
              <a:t>, that your sins may be blotted out, when the times of refreshing shall come from the presence of the Lord; </a:t>
            </a:r>
          </a:p>
          <a:p>
            <a:pPr eaLnBrk="1" hangingPunct="1">
              <a:lnSpc>
                <a:spcPct val="90000"/>
              </a:lnSpc>
            </a:pPr>
            <a:r>
              <a:rPr lang="en-US" sz="2800" i="1" dirty="0" smtClean="0">
                <a:latin typeface="Times New Roman" pitchFamily="18" charset="0"/>
                <a:cs typeface="Times New Roman" pitchFamily="18" charset="0"/>
              </a:rPr>
              <a:t>And he shall send Jesus Christ, which before was preached unto you: </a:t>
            </a:r>
          </a:p>
          <a:p>
            <a:pPr eaLnBrk="1" hangingPunct="1">
              <a:lnSpc>
                <a:spcPct val="90000"/>
              </a:lnSpc>
            </a:pPr>
            <a:r>
              <a:rPr lang="en-US" sz="2800" i="1" dirty="0" smtClean="0">
                <a:latin typeface="Times New Roman" pitchFamily="18" charset="0"/>
                <a:cs typeface="Times New Roman" pitchFamily="18" charset="0"/>
              </a:rPr>
              <a:t>Whom the heaven must receive until the times of restitution of all things, which God hath spoken by the mouth of all his holy prophets since the world began.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Romans 3.23</a:t>
            </a:r>
          </a:p>
        </p:txBody>
      </p:sp>
      <p:sp>
        <p:nvSpPr>
          <p:cNvPr id="15363" name="Rectangle 3"/>
          <p:cNvSpPr>
            <a:spLocks noGrp="1" noChangeArrowheads="1"/>
          </p:cNvSpPr>
          <p:nvPr>
            <p:ph idx="1"/>
          </p:nvPr>
        </p:nvSpPr>
        <p:spPr>
          <a:xfrm>
            <a:off x="609600" y="3124200"/>
            <a:ext cx="7924800" cy="2895600"/>
          </a:xfrm>
        </p:spPr>
        <p:txBody>
          <a:bodyPr/>
          <a:lstStyle/>
          <a:p>
            <a:pPr eaLnBrk="1" hangingPunct="1"/>
            <a:r>
              <a:rPr lang="en-US" i="1" dirty="0" smtClean="0">
                <a:latin typeface="Times New Roman" pitchFamily="18" charset="0"/>
                <a:cs typeface="Times New Roman" pitchFamily="18" charset="0"/>
              </a:rPr>
              <a:t>For all have sinned, and come short of the glory of God;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Repentance – Job 42.1-6</a:t>
            </a:r>
          </a:p>
        </p:txBody>
      </p:sp>
      <p:sp>
        <p:nvSpPr>
          <p:cNvPr id="6147" name="Rectangle 3"/>
          <p:cNvSpPr>
            <a:spLocks noGrp="1" noChangeArrowheads="1"/>
          </p:cNvSpPr>
          <p:nvPr>
            <p:ph idx="1"/>
          </p:nvPr>
        </p:nvSpPr>
        <p:spPr/>
        <p:txBody>
          <a:bodyPr/>
          <a:lstStyle/>
          <a:p>
            <a:pPr eaLnBrk="1" hangingPunct="1">
              <a:lnSpc>
                <a:spcPct val="90000"/>
              </a:lnSpc>
            </a:pPr>
            <a:r>
              <a:rPr lang="en-US" sz="2400" i="1" dirty="0" smtClean="0">
                <a:latin typeface="Times New Roman" pitchFamily="18" charset="0"/>
                <a:cs typeface="Times New Roman" pitchFamily="18" charset="0"/>
              </a:rPr>
              <a:t>Then Job answered the LORD, and said, </a:t>
            </a:r>
          </a:p>
          <a:p>
            <a:pPr eaLnBrk="1" hangingPunct="1">
              <a:lnSpc>
                <a:spcPct val="90000"/>
              </a:lnSpc>
            </a:pPr>
            <a:r>
              <a:rPr lang="en-US" sz="2400" i="1" dirty="0" smtClean="0">
                <a:latin typeface="Times New Roman" pitchFamily="18" charset="0"/>
                <a:cs typeface="Times New Roman" pitchFamily="18" charset="0"/>
              </a:rPr>
              <a:t>I know that thou canst do every [thing], and [that] no thought can be </a:t>
            </a:r>
            <a:r>
              <a:rPr lang="en-US" sz="2400" i="1" dirty="0" err="1" smtClean="0">
                <a:latin typeface="Times New Roman" pitchFamily="18" charset="0"/>
                <a:cs typeface="Times New Roman" pitchFamily="18" charset="0"/>
              </a:rPr>
              <a:t>withholden</a:t>
            </a:r>
            <a:r>
              <a:rPr lang="en-US" sz="2400" i="1" dirty="0" smtClean="0">
                <a:latin typeface="Times New Roman" pitchFamily="18" charset="0"/>
                <a:cs typeface="Times New Roman" pitchFamily="18" charset="0"/>
              </a:rPr>
              <a:t> from thee. </a:t>
            </a:r>
          </a:p>
          <a:p>
            <a:pPr eaLnBrk="1" hangingPunct="1">
              <a:lnSpc>
                <a:spcPct val="90000"/>
              </a:lnSpc>
            </a:pPr>
            <a:r>
              <a:rPr lang="en-US" sz="2400" i="1" dirty="0" smtClean="0">
                <a:latin typeface="Times New Roman" pitchFamily="18" charset="0"/>
                <a:cs typeface="Times New Roman" pitchFamily="18" charset="0"/>
              </a:rPr>
              <a:t>Who [is] he that </a:t>
            </a:r>
            <a:r>
              <a:rPr lang="en-US" sz="2400" i="1" dirty="0" err="1" smtClean="0">
                <a:latin typeface="Times New Roman" pitchFamily="18" charset="0"/>
                <a:cs typeface="Times New Roman" pitchFamily="18" charset="0"/>
              </a:rPr>
              <a:t>hideth</a:t>
            </a:r>
            <a:r>
              <a:rPr lang="en-US" sz="2400" i="1" dirty="0" smtClean="0">
                <a:latin typeface="Times New Roman" pitchFamily="18" charset="0"/>
                <a:cs typeface="Times New Roman" pitchFamily="18" charset="0"/>
              </a:rPr>
              <a:t> counsel without knowledge? therefore have I uttered that I understood not; things too wonderful for me, which I knew not. </a:t>
            </a:r>
          </a:p>
          <a:p>
            <a:pPr eaLnBrk="1" hangingPunct="1">
              <a:lnSpc>
                <a:spcPct val="90000"/>
              </a:lnSpc>
            </a:pPr>
            <a:r>
              <a:rPr lang="en-US" sz="2400" i="1" dirty="0" smtClean="0">
                <a:latin typeface="Times New Roman" pitchFamily="18" charset="0"/>
                <a:cs typeface="Times New Roman" pitchFamily="18" charset="0"/>
              </a:rPr>
              <a:t>Hear, I beseech thee, and I will speak: I will demand of thee, and declare thou unto me. </a:t>
            </a:r>
          </a:p>
          <a:p>
            <a:pPr eaLnBrk="1" hangingPunct="1">
              <a:lnSpc>
                <a:spcPct val="90000"/>
              </a:lnSpc>
            </a:pPr>
            <a:r>
              <a:rPr lang="en-US" sz="2400" i="1" dirty="0" smtClean="0">
                <a:latin typeface="Times New Roman" pitchFamily="18" charset="0"/>
                <a:cs typeface="Times New Roman" pitchFamily="18" charset="0"/>
              </a:rPr>
              <a:t>I have heard of thee by the hearing of the ear: but now mine eye </a:t>
            </a:r>
            <a:r>
              <a:rPr lang="en-US" sz="2400" i="1" dirty="0" err="1" smtClean="0">
                <a:latin typeface="Times New Roman" pitchFamily="18" charset="0"/>
                <a:cs typeface="Times New Roman" pitchFamily="18" charset="0"/>
              </a:rPr>
              <a:t>seeth</a:t>
            </a:r>
            <a:r>
              <a:rPr lang="en-US" sz="2400" i="1" dirty="0" smtClean="0">
                <a:latin typeface="Times New Roman" pitchFamily="18" charset="0"/>
                <a:cs typeface="Times New Roman" pitchFamily="18" charset="0"/>
              </a:rPr>
              <a:t> thee. </a:t>
            </a:r>
          </a:p>
          <a:p>
            <a:pPr eaLnBrk="1" hangingPunct="1">
              <a:lnSpc>
                <a:spcPct val="90000"/>
              </a:lnSpc>
            </a:pPr>
            <a:r>
              <a:rPr lang="en-US" sz="2400" i="1" dirty="0" smtClean="0">
                <a:latin typeface="Times New Roman" pitchFamily="18" charset="0"/>
                <a:cs typeface="Times New Roman" pitchFamily="18" charset="0"/>
              </a:rPr>
              <a:t>Wherefore </a:t>
            </a:r>
            <a:r>
              <a:rPr lang="en-US" sz="2400" b="1" i="1" dirty="0" smtClean="0">
                <a:latin typeface="Times New Roman" pitchFamily="18" charset="0"/>
                <a:cs typeface="Times New Roman" pitchFamily="18" charset="0"/>
              </a:rPr>
              <a:t>I abhor [myself], and repent</a:t>
            </a:r>
            <a:r>
              <a:rPr lang="en-US" sz="2400" b="1" i="1" dirty="0" smtClean="0">
                <a:solidFill>
                  <a:srgbClr val="7030A0"/>
                </a:solidFill>
                <a:latin typeface="Times New Roman" pitchFamily="18" charset="0"/>
                <a:cs typeface="Times New Roman" pitchFamily="18" charset="0"/>
              </a:rPr>
              <a:t>**</a:t>
            </a:r>
            <a:r>
              <a:rPr lang="en-US" sz="2400" b="1" i="1" dirty="0" smtClean="0">
                <a:latin typeface="Times New Roman" pitchFamily="18" charset="0"/>
                <a:cs typeface="Times New Roman" pitchFamily="18" charset="0"/>
              </a:rPr>
              <a:t> </a:t>
            </a:r>
            <a:r>
              <a:rPr lang="en-US" sz="2400" i="1" dirty="0" smtClean="0">
                <a:latin typeface="Times New Roman" pitchFamily="18" charset="0"/>
                <a:cs typeface="Times New Roman" pitchFamily="18" charset="0"/>
              </a:rPr>
              <a:t>in dust and ashes.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7030A0"/>
                </a:solidFill>
                <a:latin typeface="Times New Roman" pitchFamily="18" charset="0"/>
                <a:cs typeface="Times New Roman" pitchFamily="18" charset="0"/>
              </a:rPr>
              <a:t>Brown-Driver-Briggs Hebrew Definitions</a:t>
            </a:r>
            <a:endParaRPr lang="en-US" sz="3600" i="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rmAutofit fontScale="32500" lnSpcReduction="20000"/>
          </a:bodyPr>
          <a:lstStyle/>
          <a:p>
            <a:r>
              <a:rPr lang="en-US" b="1" dirty="0" smtClean="0">
                <a:latin typeface="Times New Roman" pitchFamily="18" charset="0"/>
                <a:cs typeface="Times New Roman" pitchFamily="18" charset="0"/>
              </a:rPr>
              <a:t>H5162</a:t>
            </a:r>
          </a:p>
          <a:p>
            <a:r>
              <a:rPr lang="he-IL" sz="9800" dirty="0" smtClean="0">
                <a:latin typeface="Times New Roman" pitchFamily="18" charset="0"/>
                <a:cs typeface="Times New Roman" pitchFamily="18" charset="0"/>
              </a:rPr>
              <a:t>נחם</a:t>
            </a:r>
            <a:endParaRPr lang="en-US" sz="9800" dirty="0" smtClean="0">
              <a:latin typeface="Times New Roman" pitchFamily="18" charset="0"/>
              <a:cs typeface="Times New Roman" pitchFamily="18" charset="0"/>
            </a:endParaRPr>
          </a:p>
          <a:p>
            <a:r>
              <a:rPr lang="en-US" sz="4300" dirty="0" err="1" smtClean="0">
                <a:latin typeface="Times New Roman" pitchFamily="18" charset="0"/>
                <a:cs typeface="Times New Roman" pitchFamily="18" charset="0"/>
              </a:rPr>
              <a:t>nâcham</a:t>
            </a:r>
            <a:endParaRPr lang="en-US" sz="4300" dirty="0" smtClean="0">
              <a:latin typeface="Times New Roman" pitchFamily="18" charset="0"/>
              <a:cs typeface="Times New Roman" pitchFamily="18" charset="0"/>
            </a:endParaRPr>
          </a:p>
          <a:p>
            <a:r>
              <a:rPr lang="en-US" sz="4300" b="1" dirty="0" smtClean="0">
                <a:latin typeface="Times New Roman" pitchFamily="18" charset="0"/>
                <a:cs typeface="Times New Roman" pitchFamily="18" charset="0"/>
              </a:rPr>
              <a:t>BDB Definition:</a:t>
            </a:r>
          </a:p>
          <a:p>
            <a:r>
              <a:rPr lang="en-US" sz="4300" dirty="0" smtClean="0">
                <a:latin typeface="Times New Roman" pitchFamily="18" charset="0"/>
                <a:cs typeface="Times New Roman" pitchFamily="18" charset="0"/>
              </a:rPr>
              <a:t>1) to be sorry, console oneself, repent, regret, comfort, be comforted</a:t>
            </a:r>
          </a:p>
          <a:p>
            <a:r>
              <a:rPr lang="en-US" sz="4300" dirty="0" smtClean="0">
                <a:latin typeface="Times New Roman" pitchFamily="18" charset="0"/>
                <a:cs typeface="Times New Roman" pitchFamily="18" charset="0"/>
              </a:rPr>
              <a:t>1a) (</a:t>
            </a:r>
            <a:r>
              <a:rPr lang="en-US" sz="4300" dirty="0" err="1" smtClean="0">
                <a:latin typeface="Times New Roman" pitchFamily="18" charset="0"/>
                <a:cs typeface="Times New Roman" pitchFamily="18" charset="0"/>
              </a:rPr>
              <a:t>Niphal</a:t>
            </a:r>
            <a:r>
              <a:rPr lang="en-US" sz="4300" dirty="0" smtClean="0">
                <a:latin typeface="Times New Roman" pitchFamily="18" charset="0"/>
                <a:cs typeface="Times New Roman" pitchFamily="18" charset="0"/>
              </a:rPr>
              <a:t>)</a:t>
            </a:r>
          </a:p>
          <a:p>
            <a:pPr lvl="1"/>
            <a:r>
              <a:rPr lang="en-US" sz="4300" dirty="0" smtClean="0">
                <a:latin typeface="Times New Roman" pitchFamily="18" charset="0"/>
                <a:cs typeface="Times New Roman" pitchFamily="18" charset="0"/>
              </a:rPr>
              <a:t>1a1) to be sorry, be moved to pity, have compassion</a:t>
            </a:r>
          </a:p>
          <a:p>
            <a:pPr lvl="1"/>
            <a:r>
              <a:rPr lang="en-US" sz="4300" dirty="0" smtClean="0">
                <a:latin typeface="Times New Roman" pitchFamily="18" charset="0"/>
                <a:cs typeface="Times New Roman" pitchFamily="18" charset="0"/>
              </a:rPr>
              <a:t>1a2) to be sorry, rue, suffer grief, repent</a:t>
            </a:r>
          </a:p>
          <a:p>
            <a:pPr lvl="1"/>
            <a:r>
              <a:rPr lang="en-US" sz="4300" dirty="0" smtClean="0">
                <a:latin typeface="Times New Roman" pitchFamily="18" charset="0"/>
                <a:cs typeface="Times New Roman" pitchFamily="18" charset="0"/>
              </a:rPr>
              <a:t>1a3) to comfort oneself, be comforted</a:t>
            </a:r>
          </a:p>
          <a:p>
            <a:pPr lvl="1"/>
            <a:r>
              <a:rPr lang="en-US" sz="4300" dirty="0" smtClean="0">
                <a:latin typeface="Times New Roman" pitchFamily="18" charset="0"/>
                <a:cs typeface="Times New Roman" pitchFamily="18" charset="0"/>
              </a:rPr>
              <a:t>1a4) to comfort oneself, ease oneself</a:t>
            </a:r>
          </a:p>
          <a:p>
            <a:r>
              <a:rPr lang="en-US" sz="4300" dirty="0" smtClean="0">
                <a:latin typeface="Times New Roman" pitchFamily="18" charset="0"/>
                <a:cs typeface="Times New Roman" pitchFamily="18" charset="0"/>
              </a:rPr>
              <a:t>1b) (</a:t>
            </a:r>
            <a:r>
              <a:rPr lang="en-US" sz="4300" dirty="0" err="1" smtClean="0">
                <a:latin typeface="Times New Roman" pitchFamily="18" charset="0"/>
                <a:cs typeface="Times New Roman" pitchFamily="18" charset="0"/>
              </a:rPr>
              <a:t>Piel</a:t>
            </a:r>
            <a:r>
              <a:rPr lang="en-US" sz="4300" dirty="0" smtClean="0">
                <a:latin typeface="Times New Roman" pitchFamily="18" charset="0"/>
                <a:cs typeface="Times New Roman" pitchFamily="18" charset="0"/>
              </a:rPr>
              <a:t>) to comfort, console</a:t>
            </a:r>
          </a:p>
          <a:p>
            <a:r>
              <a:rPr lang="en-US" sz="4300" dirty="0" smtClean="0">
                <a:latin typeface="Times New Roman" pitchFamily="18" charset="0"/>
                <a:cs typeface="Times New Roman" pitchFamily="18" charset="0"/>
              </a:rPr>
              <a:t>1c) (</a:t>
            </a:r>
            <a:r>
              <a:rPr lang="en-US" sz="4300" dirty="0" err="1" smtClean="0">
                <a:latin typeface="Times New Roman" pitchFamily="18" charset="0"/>
                <a:cs typeface="Times New Roman" pitchFamily="18" charset="0"/>
              </a:rPr>
              <a:t>Pual</a:t>
            </a:r>
            <a:r>
              <a:rPr lang="en-US" sz="4300" dirty="0" smtClean="0">
                <a:latin typeface="Times New Roman" pitchFamily="18" charset="0"/>
                <a:cs typeface="Times New Roman" pitchFamily="18" charset="0"/>
              </a:rPr>
              <a:t>) to be comforted, be consoled</a:t>
            </a:r>
          </a:p>
          <a:p>
            <a:r>
              <a:rPr lang="en-US" sz="4300" dirty="0" smtClean="0">
                <a:latin typeface="Times New Roman" pitchFamily="18" charset="0"/>
                <a:cs typeface="Times New Roman" pitchFamily="18" charset="0"/>
              </a:rPr>
              <a:t>1d) (</a:t>
            </a:r>
            <a:r>
              <a:rPr lang="en-US" sz="4300" dirty="0" err="1" smtClean="0">
                <a:latin typeface="Times New Roman" pitchFamily="18" charset="0"/>
                <a:cs typeface="Times New Roman" pitchFamily="18" charset="0"/>
              </a:rPr>
              <a:t>Hithpael</a:t>
            </a:r>
            <a:r>
              <a:rPr lang="en-US" sz="4300" dirty="0" smtClean="0">
                <a:latin typeface="Times New Roman" pitchFamily="18" charset="0"/>
                <a:cs typeface="Times New Roman" pitchFamily="18" charset="0"/>
              </a:rPr>
              <a:t>)</a:t>
            </a:r>
          </a:p>
          <a:p>
            <a:pPr lvl="1"/>
            <a:r>
              <a:rPr lang="en-US" sz="4300" dirty="0" smtClean="0">
                <a:latin typeface="Times New Roman" pitchFamily="18" charset="0"/>
                <a:cs typeface="Times New Roman" pitchFamily="18" charset="0"/>
              </a:rPr>
              <a:t>1d1) to be sorry, have compassion</a:t>
            </a:r>
          </a:p>
          <a:p>
            <a:pPr lvl="1"/>
            <a:r>
              <a:rPr lang="en-US" sz="4300" dirty="0" smtClean="0">
                <a:latin typeface="Times New Roman" pitchFamily="18" charset="0"/>
                <a:cs typeface="Times New Roman" pitchFamily="18" charset="0"/>
              </a:rPr>
              <a:t>1d2) to rue, repent of</a:t>
            </a:r>
          </a:p>
          <a:p>
            <a:pPr lvl="1"/>
            <a:r>
              <a:rPr lang="en-US" sz="4300" dirty="0" smtClean="0">
                <a:latin typeface="Times New Roman" pitchFamily="18" charset="0"/>
                <a:cs typeface="Times New Roman" pitchFamily="18" charset="0"/>
              </a:rPr>
              <a:t>1d3) to comfort oneself, be comforted</a:t>
            </a:r>
          </a:p>
          <a:p>
            <a:pPr lvl="1"/>
            <a:r>
              <a:rPr lang="en-US" sz="4300" dirty="0" smtClean="0">
                <a:latin typeface="Times New Roman" pitchFamily="18" charset="0"/>
                <a:cs typeface="Times New Roman" pitchFamily="18" charset="0"/>
              </a:rPr>
              <a:t>1d4) to ease oneself</a:t>
            </a:r>
          </a:p>
          <a:p>
            <a:r>
              <a:rPr lang="en-US" sz="4300" b="1" dirty="0" smtClean="0">
                <a:latin typeface="Times New Roman" pitchFamily="18" charset="0"/>
                <a:cs typeface="Times New Roman" pitchFamily="18" charset="0"/>
              </a:rPr>
              <a:t>Part of Speech: verb</a:t>
            </a:r>
          </a:p>
          <a:p>
            <a:r>
              <a:rPr lang="en-US" sz="4300" b="1" dirty="0" smtClean="0">
                <a:latin typeface="Times New Roman" pitchFamily="18" charset="0"/>
                <a:cs typeface="Times New Roman" pitchFamily="18" charset="0"/>
              </a:rPr>
              <a:t>A Related Word by BDB/Strong’s Number: a primitive root</a:t>
            </a:r>
          </a:p>
          <a:p>
            <a:r>
              <a:rPr lang="en-US" sz="4300" b="1" dirty="0" smtClean="0">
                <a:latin typeface="Times New Roman" pitchFamily="18" charset="0"/>
                <a:cs typeface="Times New Roman" pitchFamily="18" charset="0"/>
              </a:rPr>
              <a:t>Same Word by TWOT Number: 1344</a:t>
            </a:r>
            <a:endParaRPr lang="en-US" sz="43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7030A0"/>
                </a:solidFill>
                <a:latin typeface="Times New Roman" pitchFamily="18" charset="0"/>
                <a:cs typeface="Times New Roman" pitchFamily="18" charset="0"/>
              </a:rPr>
              <a:t>Strong’s Hebrew and Greek Definitions</a:t>
            </a:r>
            <a:endParaRPr lang="en-US" i="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b="1" dirty="0" smtClean="0">
                <a:latin typeface="Times New Roman" pitchFamily="18" charset="0"/>
                <a:cs typeface="Times New Roman" pitchFamily="18" charset="0"/>
              </a:rPr>
              <a:t>H5162</a:t>
            </a:r>
          </a:p>
          <a:p>
            <a:r>
              <a:rPr lang="he-IL" sz="3900" dirty="0" smtClean="0">
                <a:latin typeface="Times New Roman" pitchFamily="18" charset="0"/>
                <a:cs typeface="Times New Roman" pitchFamily="18" charset="0"/>
              </a:rPr>
              <a:t>נחם</a:t>
            </a:r>
            <a:endParaRPr lang="en-US" sz="3900"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nâcham</a:t>
            </a:r>
            <a:endParaRPr lang="en-US" dirty="0" smtClean="0">
              <a:latin typeface="Times New Roman" pitchFamily="18" charset="0"/>
              <a:cs typeface="Times New Roman" pitchFamily="18" charset="0"/>
            </a:endParaRPr>
          </a:p>
          <a:p>
            <a:r>
              <a:rPr lang="en-US" i="1" dirty="0" err="1" smtClean="0">
                <a:latin typeface="Times New Roman" pitchFamily="18" charset="0"/>
                <a:cs typeface="Times New Roman" pitchFamily="18" charset="0"/>
              </a:rPr>
              <a:t>naw-kham</a:t>
            </a:r>
            <a:r>
              <a:rPr lang="en-US" i="1"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 primitive root; properly to </a:t>
            </a:r>
            <a:r>
              <a:rPr lang="en-US" i="1" dirty="0" smtClean="0">
                <a:latin typeface="Times New Roman" pitchFamily="18" charset="0"/>
                <a:cs typeface="Times New Roman" pitchFamily="18" charset="0"/>
              </a:rPr>
              <a:t>sigh, that is, breathe strongly; by implication to be sorry, that is, (in a favorable sense) to pity, console or (reflexively) rue; or (unfavorably) to avenge (oneself): - comfort (self), ease [one’s self], repent (-</a:t>
            </a:r>
            <a:r>
              <a:rPr lang="en-US" i="1" dirty="0" err="1" smtClean="0">
                <a:latin typeface="Times New Roman" pitchFamily="18" charset="0"/>
                <a:cs typeface="Times New Roman" pitchFamily="18" charset="0"/>
              </a:rPr>
              <a:t>er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ing</a:t>
            </a:r>
            <a:r>
              <a:rPr lang="en-US" i="1" dirty="0" smtClean="0">
                <a:latin typeface="Times New Roman" pitchFamily="18" charset="0"/>
                <a:cs typeface="Times New Roman" pitchFamily="18" charset="0"/>
              </a:rPr>
              <a:t>, self).</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7030A0"/>
                </a:solidFill>
                <a:latin typeface="Times New Roman" pitchFamily="18" charset="0"/>
                <a:cs typeface="Times New Roman" pitchFamily="18" charset="0"/>
              </a:rPr>
              <a:t>King James Concordance</a:t>
            </a:r>
            <a:endParaRPr lang="en-US" i="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47500" lnSpcReduction="20000"/>
          </a:bodyPr>
          <a:lstStyle/>
          <a:p>
            <a:r>
              <a:rPr lang="en-US" b="1" dirty="0" smtClean="0">
                <a:latin typeface="Times New Roman" pitchFamily="18" charset="0"/>
                <a:cs typeface="Times New Roman" pitchFamily="18" charset="0"/>
              </a:rPr>
              <a:t>H5162</a:t>
            </a:r>
          </a:p>
          <a:p>
            <a:r>
              <a:rPr lang="he-IL" sz="7600" dirty="0" smtClean="0">
                <a:latin typeface="Times New Roman" pitchFamily="18" charset="0"/>
                <a:cs typeface="Times New Roman" pitchFamily="18" charset="0"/>
              </a:rPr>
              <a:t>נחם</a:t>
            </a:r>
            <a:endParaRPr lang="en-US" sz="7600"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nâcham</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109</a:t>
            </a:r>
          </a:p>
          <a:p>
            <a:r>
              <a:rPr lang="en-US" b="1" dirty="0" smtClean="0">
                <a:latin typeface="Times New Roman" pitchFamily="18" charset="0"/>
                <a:cs typeface="Times New Roman" pitchFamily="18" charset="0"/>
              </a:rPr>
              <a:t>comfort, 34</a:t>
            </a:r>
          </a:p>
          <a:p>
            <a:r>
              <a:rPr lang="en-US" u="sng" dirty="0" smtClean="0">
                <a:latin typeface="Times New Roman" pitchFamily="18" charset="0"/>
                <a:cs typeface="Times New Roman" pitchFamily="18" charset="0"/>
              </a:rPr>
              <a:t>Gen_5:29, Gen_27:42, Gen_37:35, 2Sa_10:2, 1Ch_7:22, 1Ch_19:2 (2), Job_2:11, Job_7:13, Job_21:34, Psa_23:4, Psa_71:21, Psa_119:50, Psa_119:76, Psa_119:82, Isa_22:4, Isa_40:1 (2), Isa_51:3 (2), Isa_51:19, Isa_57:6, Isa_61:2, Isa_66:13, Jer_16:7, Jer_31:13, Lam_1:2, Lam_1:17, Lam_1:21, Lam_2:13, Eze_14:23, Eze_16:54, Zec_1:17, Zec_10:2</a:t>
            </a:r>
          </a:p>
          <a:p>
            <a:r>
              <a:rPr lang="en-US" b="1" dirty="0" smtClean="0">
                <a:latin typeface="Times New Roman" pitchFamily="18" charset="0"/>
                <a:cs typeface="Times New Roman" pitchFamily="18" charset="0"/>
              </a:rPr>
              <a:t>comforted, 20</a:t>
            </a:r>
          </a:p>
          <a:p>
            <a:r>
              <a:rPr lang="en-US" u="sng" dirty="0" smtClean="0">
                <a:latin typeface="Times New Roman" pitchFamily="18" charset="0"/>
                <a:cs typeface="Times New Roman" pitchFamily="18" charset="0"/>
              </a:rPr>
              <a:t>Gen_24:67, Gen_37:35, Gen_38:12, Gen_50:21, Rth_2:13, 2Sa_12:24, 2Sa_13:39, Job_42:11, Psa_77:2, Psa_86:17, Psa_119:52, Isa_49:13, Isa_52:9, Isa_54:11, Isa_66:13, Jer_31:15, Eze_5:13, Eze_14:22, Eze_31:16, Eze_32:31</a:t>
            </a:r>
          </a:p>
          <a:p>
            <a:r>
              <a:rPr lang="en-US" b="1" dirty="0" smtClean="0">
                <a:latin typeface="Times New Roman" pitchFamily="18" charset="0"/>
                <a:cs typeface="Times New Roman" pitchFamily="18" charset="0"/>
              </a:rPr>
              <a:t>repent, 19</a:t>
            </a:r>
          </a:p>
          <a:p>
            <a:r>
              <a:rPr lang="en-US" u="sng" dirty="0" smtClean="0">
                <a:latin typeface="Times New Roman" pitchFamily="18" charset="0"/>
                <a:cs typeface="Times New Roman" pitchFamily="18" charset="0"/>
              </a:rPr>
              <a:t>Exo_13:17, Exo_32:12, Num_23:19, Deu_32:36, 1Sa_15:29 (2), Job_42:6, Psa_90:13, Psa_110:4, Psa_135:14, Jer_4:28, Jer_18:8, Jer_18:10, Jer_26:3, Jer_26:13, Jer_42:10, Joe_2:14 (2), Jon_3:9</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7030A0"/>
                </a:solidFill>
                <a:latin typeface="Times New Roman" pitchFamily="18" charset="0"/>
                <a:cs typeface="Times New Roman" pitchFamily="18" charset="0"/>
              </a:rPr>
              <a:t>King James Concordance cont</a:t>
            </a:r>
            <a:endParaRPr lang="en-US" dirty="0">
              <a:solidFill>
                <a:srgbClr val="7030A0"/>
              </a:solidFill>
            </a:endParaRPr>
          </a:p>
        </p:txBody>
      </p:sp>
      <p:sp>
        <p:nvSpPr>
          <p:cNvPr id="4" name="Content Placeholder 3"/>
          <p:cNvSpPr>
            <a:spLocks noGrp="1"/>
          </p:cNvSpPr>
          <p:nvPr>
            <p:ph sz="half" idx="1"/>
          </p:nvPr>
        </p:nvSpPr>
        <p:spPr/>
        <p:txBody>
          <a:bodyPr>
            <a:normAutofit fontScale="70000" lnSpcReduction="20000"/>
          </a:bodyPr>
          <a:lstStyle/>
          <a:p>
            <a:r>
              <a:rPr lang="en-US" b="1" dirty="0" smtClean="0">
                <a:latin typeface="Times New Roman" pitchFamily="18" charset="0"/>
                <a:cs typeface="Times New Roman" pitchFamily="18" charset="0"/>
              </a:rPr>
              <a:t>repented, 17</a:t>
            </a:r>
          </a:p>
          <a:p>
            <a:r>
              <a:rPr lang="en-US" u="sng" dirty="0" smtClean="0">
                <a:latin typeface="Times New Roman" pitchFamily="18" charset="0"/>
                <a:cs typeface="Times New Roman" pitchFamily="18" charset="0"/>
              </a:rPr>
              <a:t>Gen_6:6, Exo_32:14, Jdg_2:18, Jdg_21:6, Jdg_21:15, 1Sa_15:35, 2Sa_24:16, 1Ch_21:15, Psa_106:45, Jer_8:6, Jer_20:16, Jer_31:19 (2), Amo_7:3, Amo_7:6, Jon_3:10, Zec_8:14</a:t>
            </a:r>
          </a:p>
          <a:p>
            <a:r>
              <a:rPr lang="en-US" b="1" dirty="0" smtClean="0">
                <a:latin typeface="Times New Roman" pitchFamily="18" charset="0"/>
                <a:cs typeface="Times New Roman" pitchFamily="18" charset="0"/>
              </a:rPr>
              <a:t>comforters, 5</a:t>
            </a:r>
          </a:p>
          <a:p>
            <a:r>
              <a:rPr lang="sv-SE" u="sng" dirty="0" smtClean="0">
                <a:latin typeface="Times New Roman" pitchFamily="18" charset="0"/>
                <a:cs typeface="Times New Roman" pitchFamily="18" charset="0"/>
              </a:rPr>
              <a:t>2Sa_10:3, 1Ch_19:3, Job_16:2, Psa_69:20, Nah_3:7</a:t>
            </a:r>
          </a:p>
          <a:p>
            <a:r>
              <a:rPr lang="en-US" b="1" dirty="0" smtClean="0">
                <a:latin typeface="Times New Roman" pitchFamily="18" charset="0"/>
                <a:cs typeface="Times New Roman" pitchFamily="18" charset="0"/>
              </a:rPr>
              <a:t>comforter, 3</a:t>
            </a:r>
          </a:p>
          <a:p>
            <a:r>
              <a:rPr lang="en-US" u="sng" dirty="0" smtClean="0">
                <a:latin typeface="Times New Roman" pitchFamily="18" charset="0"/>
                <a:cs typeface="Times New Roman" pitchFamily="18" charset="0"/>
              </a:rPr>
              <a:t>Ecc_4:1, Lam_1:9, Lam_1:16</a:t>
            </a:r>
          </a:p>
          <a:p>
            <a:r>
              <a:rPr lang="en-US" b="1" dirty="0" err="1" smtClean="0">
                <a:latin typeface="Times New Roman" pitchFamily="18" charset="0"/>
                <a:cs typeface="Times New Roman" pitchFamily="18" charset="0"/>
              </a:rPr>
              <a:t>comforteth</a:t>
            </a:r>
            <a:r>
              <a:rPr lang="en-US" b="1" dirty="0" smtClean="0">
                <a:latin typeface="Times New Roman" pitchFamily="18" charset="0"/>
                <a:cs typeface="Times New Roman" pitchFamily="18" charset="0"/>
              </a:rPr>
              <a:t>, 3</a:t>
            </a:r>
          </a:p>
          <a:p>
            <a:r>
              <a:rPr lang="en-US" u="sng" dirty="0" smtClean="0">
                <a:latin typeface="Times New Roman" pitchFamily="18" charset="0"/>
                <a:cs typeface="Times New Roman" pitchFamily="18" charset="0"/>
              </a:rPr>
              <a:t>Job_29:25, Isa_66:12-13 (2)</a:t>
            </a:r>
          </a:p>
        </p:txBody>
      </p:sp>
      <p:sp>
        <p:nvSpPr>
          <p:cNvPr id="5" name="Content Placeholder 4"/>
          <p:cNvSpPr>
            <a:spLocks noGrp="1"/>
          </p:cNvSpPr>
          <p:nvPr>
            <p:ph sz="half" idx="2"/>
          </p:nvPr>
        </p:nvSpPr>
        <p:spPr/>
        <p:txBody>
          <a:bodyPr>
            <a:normAutofit fontScale="70000" lnSpcReduction="20000"/>
          </a:bodyPr>
          <a:lstStyle/>
          <a:p>
            <a:r>
              <a:rPr lang="en-US" b="1" dirty="0" err="1" smtClean="0">
                <a:latin typeface="Times New Roman" pitchFamily="18" charset="0"/>
                <a:cs typeface="Times New Roman" pitchFamily="18" charset="0"/>
              </a:rPr>
              <a:t>repenteth</a:t>
            </a:r>
            <a:r>
              <a:rPr lang="en-US" b="1" dirty="0" smtClean="0">
                <a:latin typeface="Times New Roman" pitchFamily="18" charset="0"/>
                <a:cs typeface="Times New Roman" pitchFamily="18" charset="0"/>
              </a:rPr>
              <a:t>, 3</a:t>
            </a:r>
          </a:p>
          <a:p>
            <a:r>
              <a:rPr lang="en-US" u="sng" dirty="0" smtClean="0">
                <a:latin typeface="Times New Roman" pitchFamily="18" charset="0"/>
                <a:cs typeface="Times New Roman" pitchFamily="18" charset="0"/>
              </a:rPr>
              <a:t>Gen_6:7, 1Sa_15:11, Joe_2:13</a:t>
            </a:r>
          </a:p>
          <a:p>
            <a:r>
              <a:rPr lang="en-US" b="1" dirty="0" err="1" smtClean="0">
                <a:latin typeface="Times New Roman" pitchFamily="18" charset="0"/>
                <a:cs typeface="Times New Roman" pitchFamily="18" charset="0"/>
              </a:rPr>
              <a:t>comfortedst</a:t>
            </a:r>
            <a:r>
              <a:rPr lang="en-US" b="1" dirty="0" smtClean="0">
                <a:latin typeface="Times New Roman" pitchFamily="18" charset="0"/>
                <a:cs typeface="Times New Roman" pitchFamily="18" charset="0"/>
              </a:rPr>
              <a:t>, 1</a:t>
            </a:r>
          </a:p>
          <a:p>
            <a:r>
              <a:rPr lang="en-US" u="sng" dirty="0" smtClean="0">
                <a:latin typeface="Times New Roman" pitchFamily="18" charset="0"/>
                <a:cs typeface="Times New Roman" pitchFamily="18" charset="0"/>
              </a:rPr>
              <a:t>Isa_12:1</a:t>
            </a:r>
          </a:p>
          <a:p>
            <a:r>
              <a:rPr lang="en-US" b="1" dirty="0" smtClean="0">
                <a:latin typeface="Times New Roman" pitchFamily="18" charset="0"/>
                <a:cs typeface="Times New Roman" pitchFamily="18" charset="0"/>
              </a:rPr>
              <a:t>ease, 1</a:t>
            </a:r>
          </a:p>
          <a:p>
            <a:r>
              <a:rPr lang="en-US" u="sng" dirty="0" smtClean="0">
                <a:latin typeface="Times New Roman" pitchFamily="18" charset="0"/>
                <a:cs typeface="Times New Roman" pitchFamily="18" charset="0"/>
              </a:rPr>
              <a:t>Isa_1:24</a:t>
            </a:r>
          </a:p>
          <a:p>
            <a:r>
              <a:rPr lang="en-US" b="1" dirty="0" smtClean="0">
                <a:latin typeface="Times New Roman" pitchFamily="18" charset="0"/>
                <a:cs typeface="Times New Roman" pitchFamily="18" charset="0"/>
              </a:rPr>
              <a:t>receive, 1</a:t>
            </a:r>
          </a:p>
          <a:p>
            <a:r>
              <a:rPr lang="en-US" u="sng" dirty="0" smtClean="0">
                <a:latin typeface="Times New Roman" pitchFamily="18" charset="0"/>
                <a:cs typeface="Times New Roman" pitchFamily="18" charset="0"/>
              </a:rPr>
              <a:t>Isa_57:6</a:t>
            </a:r>
          </a:p>
          <a:p>
            <a:r>
              <a:rPr lang="en-US" b="1" dirty="0" err="1" smtClean="0">
                <a:latin typeface="Times New Roman" pitchFamily="18" charset="0"/>
                <a:cs typeface="Times New Roman" pitchFamily="18" charset="0"/>
              </a:rPr>
              <a:t>repentest</a:t>
            </a:r>
            <a:r>
              <a:rPr lang="en-US" b="1" dirty="0" smtClean="0">
                <a:latin typeface="Times New Roman" pitchFamily="18" charset="0"/>
                <a:cs typeface="Times New Roman" pitchFamily="18" charset="0"/>
              </a:rPr>
              <a:t>, 1</a:t>
            </a:r>
          </a:p>
          <a:p>
            <a:r>
              <a:rPr lang="en-US" u="sng" dirty="0" smtClean="0">
                <a:latin typeface="Times New Roman" pitchFamily="18" charset="0"/>
                <a:cs typeface="Times New Roman" pitchFamily="18" charset="0"/>
              </a:rPr>
              <a:t>Jon_4:2</a:t>
            </a:r>
          </a:p>
          <a:p>
            <a:r>
              <a:rPr lang="en-US" b="1" dirty="0" smtClean="0">
                <a:latin typeface="Times New Roman" pitchFamily="18" charset="0"/>
                <a:cs typeface="Times New Roman" pitchFamily="18" charset="0"/>
              </a:rPr>
              <a:t>repenting, 1</a:t>
            </a:r>
          </a:p>
          <a:p>
            <a:r>
              <a:rPr lang="en-US" u="sng" dirty="0" smtClean="0">
                <a:latin typeface="Times New Roman" pitchFamily="18" charset="0"/>
                <a:cs typeface="Times New Roman" pitchFamily="18" charset="0"/>
              </a:rPr>
              <a:t>Jer_15:6</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Repentance</a:t>
            </a:r>
          </a:p>
        </p:txBody>
      </p:sp>
      <p:sp>
        <p:nvSpPr>
          <p:cNvPr id="7171" name="Rectangle 3"/>
          <p:cNvSpPr>
            <a:spLocks noGrp="1" noChangeArrowheads="1"/>
          </p:cNvSpPr>
          <p:nvPr>
            <p:ph idx="1"/>
          </p:nvPr>
        </p:nvSpPr>
        <p:spPr>
          <a:xfrm>
            <a:off x="609600" y="2362200"/>
            <a:ext cx="7924800" cy="3810000"/>
          </a:xfrm>
        </p:spPr>
        <p:txBody>
          <a:bodyPr/>
          <a:lstStyle/>
          <a:p>
            <a:pPr eaLnBrk="1" hangingPunct="1"/>
            <a:r>
              <a:rPr lang="en-US" i="1" smtClean="0">
                <a:latin typeface="Times New Roman" pitchFamily="18" charset="0"/>
                <a:cs typeface="Times New Roman" pitchFamily="18" charset="0"/>
              </a:rPr>
              <a:t>One must come to realize that he or she is a sinner standing in need of being forgiven by the Lord Jesus Christ.</a:t>
            </a:r>
          </a:p>
          <a:p>
            <a:pPr eaLnBrk="1" hangingPunct="1"/>
            <a:r>
              <a:rPr lang="en-US" i="1" smtClean="0">
                <a:latin typeface="Times New Roman" pitchFamily="18" charset="0"/>
                <a:cs typeface="Times New Roman" pitchFamily="18" charset="0"/>
              </a:rPr>
              <a:t>Repentance brings forgiveness.</a:t>
            </a:r>
          </a:p>
          <a:p>
            <a:pPr eaLnBrk="1" hangingPunct="1"/>
            <a:r>
              <a:rPr lang="en-US" i="1" smtClean="0">
                <a:latin typeface="Times New Roman" pitchFamily="18" charset="0"/>
                <a:cs typeface="Times New Roman" pitchFamily="18" charset="0"/>
              </a:rPr>
              <a:t>Repentance is turning from your sins and responding to the Lord Jesus Christ – to walk with Him at all times and all ways.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Luke 13.3, 5</a:t>
            </a:r>
          </a:p>
        </p:txBody>
      </p:sp>
      <p:sp>
        <p:nvSpPr>
          <p:cNvPr id="8195" name="Rectangle 3"/>
          <p:cNvSpPr>
            <a:spLocks noGrp="1" noChangeArrowheads="1"/>
          </p:cNvSpPr>
          <p:nvPr>
            <p:ph idx="1"/>
          </p:nvPr>
        </p:nvSpPr>
        <p:spPr>
          <a:xfrm>
            <a:off x="609600" y="2270125"/>
            <a:ext cx="7924800" cy="3749675"/>
          </a:xfrm>
        </p:spPr>
        <p:txBody>
          <a:bodyPr/>
          <a:lstStyle/>
          <a:p>
            <a:pPr eaLnBrk="1" hangingPunct="1"/>
            <a:r>
              <a:rPr lang="en-US" i="1" smtClean="0">
                <a:latin typeface="Times New Roman" pitchFamily="18" charset="0"/>
                <a:cs typeface="Times New Roman" pitchFamily="18" charset="0"/>
              </a:rPr>
              <a:t>I tell you, Nay: but, </a:t>
            </a:r>
            <a:r>
              <a:rPr lang="en-US" b="1" i="1" smtClean="0">
                <a:latin typeface="Times New Roman" pitchFamily="18" charset="0"/>
                <a:cs typeface="Times New Roman" pitchFamily="18" charset="0"/>
              </a:rPr>
              <a:t>except ye repent</a:t>
            </a:r>
            <a:r>
              <a:rPr lang="en-US" i="1" smtClean="0">
                <a:latin typeface="Times New Roman" pitchFamily="18" charset="0"/>
                <a:cs typeface="Times New Roman" pitchFamily="18" charset="0"/>
              </a:rPr>
              <a:t>, ye shall all likewise perish. </a:t>
            </a:r>
          </a:p>
          <a:p>
            <a:pPr eaLnBrk="1" hangingPunct="1"/>
            <a:endParaRPr lang="en-US" i="1" smtClean="0">
              <a:latin typeface="Times New Roman" pitchFamily="18" charset="0"/>
              <a:cs typeface="Times New Roman" pitchFamily="18" charset="0"/>
            </a:endParaRPr>
          </a:p>
          <a:p>
            <a:pPr eaLnBrk="1" hangingPunct="1"/>
            <a:r>
              <a:rPr lang="en-US" i="1" smtClean="0">
                <a:latin typeface="Times New Roman" pitchFamily="18" charset="0"/>
                <a:cs typeface="Times New Roman" pitchFamily="18" charset="0"/>
              </a:rPr>
              <a:t>I tell you, Nay: but, </a:t>
            </a:r>
            <a:r>
              <a:rPr lang="en-US" b="1" i="1" smtClean="0">
                <a:latin typeface="Times New Roman" pitchFamily="18" charset="0"/>
                <a:cs typeface="Times New Roman" pitchFamily="18" charset="0"/>
              </a:rPr>
              <a:t>except ye repent</a:t>
            </a:r>
            <a:r>
              <a:rPr lang="en-US" i="1" smtClean="0">
                <a:latin typeface="Times New Roman" pitchFamily="18" charset="0"/>
                <a:cs typeface="Times New Roman" pitchFamily="18" charset="0"/>
              </a:rPr>
              <a:t>, ye shall all likewise perish.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981201"/>
            <a:ext cx="7772400" cy="1905000"/>
          </a:xfrm>
        </p:spPr>
        <p:txBody>
          <a:bodyPr>
            <a:normAutofit fontScale="90000"/>
          </a:bodyPr>
          <a:lstStyle/>
          <a:p>
            <a:pPr eaLnBrk="1" hangingPunct="1"/>
            <a:r>
              <a:rPr lang="en-US" dirty="0" smtClean="0">
                <a:effectLst>
                  <a:outerShdw blurRad="38100" dist="38100" dir="2700000" algn="tl">
                    <a:srgbClr val="000000">
                      <a:alpha val="43137"/>
                    </a:srgbClr>
                  </a:outerShdw>
                </a:effectLst>
                <a:latin typeface="Times New Roman" pitchFamily="18" charset="0"/>
                <a:cs typeface="Times New Roman" pitchFamily="18" charset="0"/>
              </a:rPr>
              <a:t>Repentance</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fontScale="90000"/>
          </a:bodyPr>
          <a:lstStyle/>
          <a:p>
            <a:pPr eaLnBrk="1" hangingPunct="1"/>
            <a:r>
              <a:rPr lang="el-GR" sz="8000" dirty="0" smtClean="0">
                <a:latin typeface="Times New Roman" pitchFamily="18" charset="0"/>
                <a:cs typeface="Times New Roman" pitchFamily="18" charset="0"/>
              </a:rPr>
              <a:t>μετανοια</a:t>
            </a:r>
            <a:endParaRPr lang="en-US" sz="8000" dirty="0" smtClean="0">
              <a:latin typeface="Times New Roman" pitchFamily="18" charset="0"/>
              <a:cs typeface="Times New Roman" pitchFamily="18" charset="0"/>
            </a:endParaRPr>
          </a:p>
        </p:txBody>
      </p:sp>
      <p:sp>
        <p:nvSpPr>
          <p:cNvPr id="17411" name="Content Placeholder 2"/>
          <p:cNvSpPr>
            <a:spLocks noGrp="1"/>
          </p:cNvSpPr>
          <p:nvPr>
            <p:ph idx="1"/>
          </p:nvPr>
        </p:nvSpPr>
        <p:spPr>
          <a:xfrm>
            <a:off x="457200" y="2362200"/>
            <a:ext cx="8229600" cy="3763963"/>
          </a:xfrm>
        </p:spPr>
        <p:txBody>
          <a:bodyPr/>
          <a:lstStyle/>
          <a:p>
            <a:pPr eaLnBrk="1" hangingPunct="1"/>
            <a:r>
              <a:rPr lang="en-US" i="1" dirty="0" smtClean="0">
                <a:latin typeface="Times New Roman" pitchFamily="18" charset="0"/>
                <a:cs typeface="Times New Roman" pitchFamily="18" charset="0"/>
              </a:rPr>
              <a:t>Repentance is not being sorry or remorseful.</a:t>
            </a:r>
          </a:p>
          <a:p>
            <a:pPr eaLnBrk="1" hangingPunct="1"/>
            <a:endParaRPr lang="en-US" i="1" dirty="0" smtClean="0">
              <a:latin typeface="Times New Roman" pitchFamily="18" charset="0"/>
              <a:cs typeface="Times New Roman" pitchFamily="18" charset="0"/>
            </a:endParaRPr>
          </a:p>
          <a:p>
            <a:pPr eaLnBrk="1" hangingPunct="1"/>
            <a:r>
              <a:rPr lang="en-US" i="1" dirty="0" smtClean="0">
                <a:latin typeface="Times New Roman" pitchFamily="18" charset="0"/>
                <a:cs typeface="Times New Roman" pitchFamily="18" charset="0"/>
              </a:rPr>
              <a:t>There is a story that is told of a “</a:t>
            </a:r>
            <a:r>
              <a:rPr lang="en-US" i="1" dirty="0" err="1" smtClean="0">
                <a:latin typeface="Times New Roman" pitchFamily="18" charset="0"/>
                <a:cs typeface="Times New Roman" pitchFamily="18" charset="0"/>
              </a:rPr>
              <a:t>hasid</a:t>
            </a:r>
            <a:r>
              <a:rPr lang="en-US" i="1" dirty="0" smtClean="0">
                <a:latin typeface="Times New Roman" pitchFamily="18" charset="0"/>
                <a:cs typeface="Times New Roman" pitchFamily="18" charset="0"/>
              </a:rPr>
              <a:t>” going to Rabbi “</a:t>
            </a:r>
            <a:r>
              <a:rPr lang="en-US" i="1" dirty="0" err="1" smtClean="0">
                <a:latin typeface="Times New Roman" pitchFamily="18" charset="0"/>
                <a:cs typeface="Times New Roman" pitchFamily="18" charset="0"/>
              </a:rPr>
              <a:t>Elimelekh</a:t>
            </a:r>
            <a:r>
              <a:rPr lang="en-US" i="1" dirty="0" smtClean="0">
                <a:latin typeface="Times New Roman" pitchFamily="18" charset="0"/>
                <a:cs typeface="Times New Roman" pitchFamily="18" charset="0"/>
              </a:rPr>
              <a:t>” to confess a capital sin (in the next slide).  </a:t>
            </a:r>
            <a:r>
              <a:rPr lang="en-US" i="1" dirty="0" smtClean="0">
                <a:solidFill>
                  <a:srgbClr val="0070C0"/>
                </a:solidFill>
                <a:latin typeface="Times New Roman" pitchFamily="18" charset="0"/>
                <a:cs typeface="Times New Roman" pitchFamily="18" charset="0"/>
              </a:rPr>
              <a:t>**</a:t>
            </a:r>
            <a:endParaRPr lang="en-US" i="1" dirty="0" smtClean="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i="1" dirty="0" smtClean="0">
                <a:solidFill>
                  <a:srgbClr val="0070C0"/>
                </a:solidFill>
                <a:latin typeface="Times New Roman" pitchFamily="18" charset="0"/>
                <a:cs typeface="Times New Roman" pitchFamily="18" charset="0"/>
              </a:rPr>
              <a:t>Jewish Counsel: Forgiveness</a:t>
            </a:r>
          </a:p>
        </p:txBody>
      </p:sp>
      <p:sp>
        <p:nvSpPr>
          <p:cNvPr id="18435" name="Content Placeholder 2"/>
          <p:cNvSpPr>
            <a:spLocks noGrp="1"/>
          </p:cNvSpPr>
          <p:nvPr>
            <p:ph idx="1"/>
          </p:nvPr>
        </p:nvSpPr>
        <p:spPr>
          <a:xfrm>
            <a:off x="457200" y="1524000"/>
            <a:ext cx="8229600" cy="4602163"/>
          </a:xfrm>
        </p:spPr>
        <p:txBody>
          <a:bodyPr/>
          <a:lstStyle/>
          <a:p>
            <a:pPr eaLnBrk="1" hangingPunct="1"/>
            <a:r>
              <a:rPr lang="en-US" sz="2200" i="1" dirty="0" smtClean="0">
                <a:latin typeface="Times New Roman" pitchFamily="18" charset="0"/>
                <a:cs typeface="Times New Roman" pitchFamily="18" charset="0"/>
              </a:rPr>
              <a:t>The </a:t>
            </a:r>
            <a:r>
              <a:rPr lang="en-US" sz="2200" i="1" dirty="0" err="1" smtClean="0">
                <a:latin typeface="Times New Roman" pitchFamily="18" charset="0"/>
                <a:cs typeface="Times New Roman" pitchFamily="18" charset="0"/>
              </a:rPr>
              <a:t>rebbe</a:t>
            </a:r>
            <a:r>
              <a:rPr lang="en-US" sz="2200" i="1" dirty="0" smtClean="0">
                <a:latin typeface="Times New Roman" pitchFamily="18" charset="0"/>
                <a:cs typeface="Times New Roman" pitchFamily="18" charset="0"/>
              </a:rPr>
              <a:t> advised him that he must atone for his sin by allowing himself to be executed in the ancient manner prescribed by Torah - by fire.  This meant that the </a:t>
            </a:r>
            <a:r>
              <a:rPr lang="en-US" sz="2200" i="1" dirty="0" err="1" smtClean="0">
                <a:latin typeface="Times New Roman" pitchFamily="18" charset="0"/>
                <a:cs typeface="Times New Roman" pitchFamily="18" charset="0"/>
              </a:rPr>
              <a:t>hasid</a:t>
            </a:r>
            <a:r>
              <a:rPr lang="en-US" sz="2200" i="1" dirty="0" smtClean="0">
                <a:latin typeface="Times New Roman" pitchFamily="18" charset="0"/>
                <a:cs typeface="Times New Roman" pitchFamily="18" charset="0"/>
              </a:rPr>
              <a:t> would die by having hot lead poured down his throat.  So great was the </a:t>
            </a:r>
            <a:r>
              <a:rPr lang="en-US" sz="2200" i="1" dirty="0" err="1" smtClean="0">
                <a:latin typeface="Times New Roman" pitchFamily="18" charset="0"/>
                <a:cs typeface="Times New Roman" pitchFamily="18" charset="0"/>
              </a:rPr>
              <a:t>hasid’s</a:t>
            </a:r>
            <a:r>
              <a:rPr lang="en-US" sz="2200" i="1" dirty="0" smtClean="0">
                <a:latin typeface="Times New Roman" pitchFamily="18" charset="0"/>
                <a:cs typeface="Times New Roman" pitchFamily="18" charset="0"/>
              </a:rPr>
              <a:t> remorse that he was ready to brave this death.  Rabbi </a:t>
            </a:r>
            <a:r>
              <a:rPr lang="en-US" sz="2200" i="1" dirty="0" err="1" smtClean="0">
                <a:latin typeface="Times New Roman" pitchFamily="18" charset="0"/>
                <a:cs typeface="Times New Roman" pitchFamily="18" charset="0"/>
              </a:rPr>
              <a:t>Elimelekh</a:t>
            </a:r>
            <a:r>
              <a:rPr lang="en-US" sz="2200" i="1" dirty="0" smtClean="0">
                <a:latin typeface="Times New Roman" pitchFamily="18" charset="0"/>
                <a:cs typeface="Times New Roman" pitchFamily="18" charset="0"/>
              </a:rPr>
              <a:t>, however, explained that the execution could not be carried out until the man had gone through the process of confession and penitence.</a:t>
            </a:r>
          </a:p>
          <a:p>
            <a:pPr eaLnBrk="1" hangingPunct="1"/>
            <a:r>
              <a:rPr lang="en-US" sz="2200" i="1" dirty="0" smtClean="0">
                <a:latin typeface="Times New Roman" pitchFamily="18" charset="0"/>
                <a:cs typeface="Times New Roman" pitchFamily="18" charset="0"/>
              </a:rPr>
              <a:t>After the </a:t>
            </a:r>
            <a:r>
              <a:rPr lang="en-US" sz="2200" i="1" dirty="0" err="1" smtClean="0">
                <a:latin typeface="Times New Roman" pitchFamily="18" charset="0"/>
                <a:cs typeface="Times New Roman" pitchFamily="18" charset="0"/>
              </a:rPr>
              <a:t>hasid</a:t>
            </a:r>
            <a:r>
              <a:rPr lang="en-US" sz="2200" i="1" dirty="0" smtClean="0">
                <a:latin typeface="Times New Roman" pitchFamily="18" charset="0"/>
                <a:cs typeface="Times New Roman" pitchFamily="18" charset="0"/>
              </a:rPr>
              <a:t> completed the regimen of </a:t>
            </a:r>
            <a:r>
              <a:rPr lang="en-US" sz="2200" i="1" dirty="0" err="1" smtClean="0">
                <a:latin typeface="Times New Roman" pitchFamily="18" charset="0"/>
                <a:cs typeface="Times New Roman" pitchFamily="18" charset="0"/>
              </a:rPr>
              <a:t>teshuvah</a:t>
            </a:r>
            <a:r>
              <a:rPr lang="en-US" sz="2200" i="1" dirty="0" smtClean="0">
                <a:latin typeface="Times New Roman" pitchFamily="18" charset="0"/>
                <a:cs typeface="Times New Roman" pitchFamily="18" charset="0"/>
              </a:rPr>
              <a:t>, the </a:t>
            </a:r>
            <a:r>
              <a:rPr lang="en-US" sz="2200" i="1" dirty="0" err="1" smtClean="0">
                <a:latin typeface="Times New Roman" pitchFamily="18" charset="0"/>
                <a:cs typeface="Times New Roman" pitchFamily="18" charset="0"/>
              </a:rPr>
              <a:t>rebbe</a:t>
            </a:r>
            <a:r>
              <a:rPr lang="en-US" sz="2200" i="1" dirty="0" smtClean="0">
                <a:latin typeface="Times New Roman" pitchFamily="18" charset="0"/>
                <a:cs typeface="Times New Roman" pitchFamily="18" charset="0"/>
              </a:rPr>
              <a:t> called the </a:t>
            </a:r>
            <a:r>
              <a:rPr lang="en-US" sz="2200" i="1" dirty="0" err="1" smtClean="0">
                <a:latin typeface="Times New Roman" pitchFamily="18" charset="0"/>
                <a:cs typeface="Times New Roman" pitchFamily="18" charset="0"/>
              </a:rPr>
              <a:t>hasid</a:t>
            </a:r>
            <a:r>
              <a:rPr lang="en-US" sz="2200" i="1" dirty="0" smtClean="0">
                <a:latin typeface="Times New Roman" pitchFamily="18" charset="0"/>
                <a:cs typeface="Times New Roman" pitchFamily="18" charset="0"/>
              </a:rPr>
              <a:t> before others who were to be witnesses to his execution.  Thereupon, the </a:t>
            </a:r>
            <a:r>
              <a:rPr lang="en-US" sz="2200" i="1" dirty="0" err="1" smtClean="0">
                <a:latin typeface="Times New Roman" pitchFamily="18" charset="0"/>
                <a:cs typeface="Times New Roman" pitchFamily="18" charset="0"/>
              </a:rPr>
              <a:t>rebbe</a:t>
            </a:r>
            <a:r>
              <a:rPr lang="en-US" sz="2200" i="1" dirty="0" smtClean="0">
                <a:latin typeface="Times New Roman" pitchFamily="18" charset="0"/>
                <a:cs typeface="Times New Roman" pitchFamily="18" charset="0"/>
              </a:rPr>
              <a:t> poured not hot lead down the </a:t>
            </a:r>
            <a:r>
              <a:rPr lang="en-US" sz="2200" i="1" dirty="0" err="1" smtClean="0">
                <a:latin typeface="Times New Roman" pitchFamily="18" charset="0"/>
                <a:cs typeface="Times New Roman" pitchFamily="18" charset="0"/>
              </a:rPr>
              <a:t>hasid’s</a:t>
            </a:r>
            <a:r>
              <a:rPr lang="en-US" sz="2200" i="1" dirty="0" smtClean="0">
                <a:latin typeface="Times New Roman" pitchFamily="18" charset="0"/>
                <a:cs typeface="Times New Roman" pitchFamily="18" charset="0"/>
              </a:rPr>
              <a:t> throat, but honey. </a:t>
            </a:r>
            <a:r>
              <a:rPr lang="en-US" sz="1000" i="1" dirty="0" smtClean="0">
                <a:latin typeface="Times New Roman" pitchFamily="18" charset="0"/>
                <a:cs typeface="Times New Roman" pitchFamily="18" charset="0"/>
              </a:rPr>
              <a:t>1</a:t>
            </a:r>
          </a:p>
          <a:p>
            <a:pPr eaLnBrk="1" hangingPunct="1"/>
            <a:endParaRPr lang="en-US" sz="1000" i="1" dirty="0" smtClean="0">
              <a:latin typeface="Times New Roman" pitchFamily="18" charset="0"/>
              <a:cs typeface="Times New Roman" pitchFamily="18" charset="0"/>
            </a:endParaRPr>
          </a:p>
          <a:p>
            <a:pPr eaLnBrk="1" hangingPunct="1"/>
            <a:endParaRPr lang="en-US" sz="1000" i="1" dirty="0" smtClean="0">
              <a:latin typeface="Times New Roman" pitchFamily="18" charset="0"/>
              <a:cs typeface="Times New Roman" pitchFamily="18" charset="0"/>
            </a:endParaRPr>
          </a:p>
          <a:p>
            <a:pPr eaLnBrk="1" hangingPunct="1"/>
            <a:r>
              <a:rPr lang="en-US" sz="1600" i="1" dirty="0" smtClean="0">
                <a:latin typeface="Times New Roman" pitchFamily="18" charset="0"/>
                <a:cs typeface="Times New Roman" pitchFamily="18" charset="0"/>
              </a:rPr>
              <a:t>Jordan </a:t>
            </a:r>
            <a:r>
              <a:rPr lang="en-US" sz="1600" i="1" dirty="0" err="1" smtClean="0">
                <a:latin typeface="Times New Roman" pitchFamily="18" charset="0"/>
                <a:cs typeface="Times New Roman" pitchFamily="18" charset="0"/>
              </a:rPr>
              <a:t>Aumann</a:t>
            </a:r>
            <a:r>
              <a:rPr lang="en-US" sz="1600" i="1" dirty="0" smtClean="0">
                <a:latin typeface="Times New Roman" pitchFamily="18" charset="0"/>
                <a:cs typeface="Times New Roman" pitchFamily="18" charset="0"/>
              </a:rPr>
              <a:t>, Spiritual Theology (</a:t>
            </a:r>
            <a:r>
              <a:rPr lang="en-US" sz="1600" i="1" dirty="0" err="1" smtClean="0">
                <a:latin typeface="Times New Roman" pitchFamily="18" charset="0"/>
                <a:cs typeface="Times New Roman" pitchFamily="18" charset="0"/>
              </a:rPr>
              <a:t>Hunington</a:t>
            </a:r>
            <a:r>
              <a:rPr lang="en-US" sz="1600" i="1" dirty="0" smtClean="0">
                <a:latin typeface="Times New Roman" pitchFamily="18" charset="0"/>
                <a:cs typeface="Times New Roman" pitchFamily="18" charset="0"/>
              </a:rPr>
              <a:t>: Our Sunday Visitor, Inc., 1980), 129</a:t>
            </a:r>
            <a:r>
              <a:rPr lang="en-US" sz="1200" i="1" dirty="0" smtClean="0">
                <a:latin typeface="Times New Roman" pitchFamily="18" charset="0"/>
                <a:cs typeface="Times New Roman" pitchFamily="18" charset="0"/>
              </a:rPr>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latin typeface="Times New Roman" pitchFamily="18" charset="0"/>
                <a:cs typeface="Times New Roman" pitchFamily="18" charset="0"/>
              </a:rPr>
              <a:t>The Blood of the Lamb</a:t>
            </a:r>
            <a:endParaRPr lang="en-US" i="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r>
              <a:rPr lang="en-US" i="1" dirty="0" smtClean="0">
                <a:latin typeface="Times New Roman" pitchFamily="18" charset="0"/>
                <a:cs typeface="Times New Roman" pitchFamily="18" charset="0"/>
              </a:rPr>
              <a:t>Repentance brings a change of life.  It changes one’s thought process, one’s decisions in life; it changes one’s heart.</a:t>
            </a:r>
          </a:p>
          <a:p>
            <a:r>
              <a:rPr lang="en-US" i="1" dirty="0" smtClean="0">
                <a:latin typeface="Times New Roman" pitchFamily="18" charset="0"/>
                <a:cs typeface="Times New Roman" pitchFamily="18" charset="0"/>
              </a:rPr>
              <a:t>Repentance brings a new heart and a new spirit in that heart.</a:t>
            </a:r>
          </a:p>
          <a:p>
            <a:r>
              <a:rPr lang="en-US" i="1" dirty="0" smtClean="0">
                <a:latin typeface="Times New Roman" pitchFamily="18" charset="0"/>
                <a:cs typeface="Times New Roman" pitchFamily="18" charset="0"/>
              </a:rPr>
              <a:t>Repentance is only through the </a:t>
            </a:r>
            <a:r>
              <a:rPr lang="en-US" i="1" dirty="0" smtClean="0">
                <a:solidFill>
                  <a:srgbClr val="C00000"/>
                </a:solidFill>
                <a:latin typeface="Times New Roman" pitchFamily="18" charset="0"/>
                <a:cs typeface="Times New Roman" pitchFamily="18" charset="0"/>
              </a:rPr>
              <a:t>Blood</a:t>
            </a:r>
            <a:r>
              <a:rPr lang="en-US" i="1" dirty="0" smtClean="0">
                <a:latin typeface="Times New Roman" pitchFamily="18" charset="0"/>
                <a:cs typeface="Times New Roman" pitchFamily="18" charset="0"/>
              </a:rPr>
              <a:t> of the Lamb of God, the Lord Jesus Christ.</a:t>
            </a:r>
          </a:p>
          <a:p>
            <a:r>
              <a:rPr lang="en-US" i="1" dirty="0" smtClean="0">
                <a:latin typeface="Times New Roman" pitchFamily="18" charset="0"/>
                <a:cs typeface="Times New Roman" pitchFamily="18" charset="0"/>
              </a:rPr>
              <a:t>Only Jesus by the Holy Spirit touches the life of one who has repented, and they are changed.</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i="1" dirty="0" smtClean="0">
                <a:latin typeface="Times New Roman" pitchFamily="18" charset="0"/>
                <a:cs typeface="Times New Roman" pitchFamily="18" charset="0"/>
              </a:rPr>
              <a:t>Confess Your Sin </a:t>
            </a:r>
            <a:r>
              <a:rPr lang="en-US" sz="2800" i="1" dirty="0" smtClean="0">
                <a:latin typeface="Times New Roman" pitchFamily="18" charset="0"/>
                <a:cs typeface="Times New Roman" pitchFamily="18" charset="0"/>
              </a:rPr>
              <a:t>- I John 1.6-9</a:t>
            </a:r>
            <a:endParaRPr lang="en-US" dirty="0" smtClean="0"/>
          </a:p>
        </p:txBody>
      </p:sp>
      <p:sp>
        <p:nvSpPr>
          <p:cNvPr id="19459" name="Content Placeholder 2"/>
          <p:cNvSpPr>
            <a:spLocks noGrp="1"/>
          </p:cNvSpPr>
          <p:nvPr>
            <p:ph idx="1"/>
          </p:nvPr>
        </p:nvSpPr>
        <p:spPr>
          <a:xfrm>
            <a:off x="457200" y="1524000"/>
            <a:ext cx="8229600" cy="4876800"/>
          </a:xfrm>
        </p:spPr>
        <p:txBody>
          <a:bodyPr>
            <a:normAutofit/>
          </a:bodyPr>
          <a:lstStyle/>
          <a:p>
            <a:r>
              <a:rPr lang="en-US" sz="2800" i="1" dirty="0" smtClean="0">
                <a:latin typeface="Times New Roman" pitchFamily="18" charset="0"/>
                <a:cs typeface="Times New Roman" pitchFamily="18" charset="0"/>
              </a:rPr>
              <a:t>If we say that we have fellowship with him, and walk in darkness, we lie, and do not the truth: </a:t>
            </a:r>
          </a:p>
          <a:p>
            <a:r>
              <a:rPr lang="en-US" sz="2800" i="1" dirty="0" smtClean="0">
                <a:latin typeface="Times New Roman" pitchFamily="18" charset="0"/>
                <a:cs typeface="Times New Roman" pitchFamily="18" charset="0"/>
              </a:rPr>
              <a:t>But if we walk in the light, as he is in the light, we have fellowship one with another, and the blood of Jesus Christ his Son </a:t>
            </a:r>
            <a:r>
              <a:rPr lang="en-US" sz="2800" i="1" dirty="0" err="1" smtClean="0">
                <a:latin typeface="Times New Roman" pitchFamily="18" charset="0"/>
                <a:cs typeface="Times New Roman" pitchFamily="18" charset="0"/>
              </a:rPr>
              <a:t>cleanseth</a:t>
            </a:r>
            <a:r>
              <a:rPr lang="en-US" sz="2800" i="1" dirty="0" smtClean="0">
                <a:latin typeface="Times New Roman" pitchFamily="18" charset="0"/>
                <a:cs typeface="Times New Roman" pitchFamily="18" charset="0"/>
              </a:rPr>
              <a:t> us from all sin. </a:t>
            </a:r>
          </a:p>
          <a:p>
            <a:r>
              <a:rPr lang="en-US" sz="2800" i="1" dirty="0" smtClean="0">
                <a:latin typeface="Times New Roman" pitchFamily="18" charset="0"/>
                <a:cs typeface="Times New Roman" pitchFamily="18" charset="0"/>
              </a:rPr>
              <a:t>If we say that we have no sin, we deceive ourselves, and the truth is not in us. </a:t>
            </a:r>
          </a:p>
          <a:p>
            <a:r>
              <a:rPr lang="en-US" sz="2800" i="1" dirty="0" smtClean="0">
                <a:latin typeface="Times New Roman" pitchFamily="18" charset="0"/>
                <a:cs typeface="Times New Roman" pitchFamily="18" charset="0"/>
              </a:rPr>
              <a:t>If we confess our sins, he is faithful and just to forgive us [our] sins, and to cleanse us from all unrighteousness.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i="1" dirty="0" smtClean="0">
                <a:latin typeface="Times New Roman" pitchFamily="18" charset="0"/>
                <a:cs typeface="Times New Roman" pitchFamily="18" charset="0"/>
              </a:rPr>
              <a:t>Romans 3.23-24</a:t>
            </a:r>
          </a:p>
        </p:txBody>
      </p:sp>
      <p:sp>
        <p:nvSpPr>
          <p:cNvPr id="16387" name="Rectangle 3"/>
          <p:cNvSpPr>
            <a:spLocks noGrp="1" noChangeArrowheads="1"/>
          </p:cNvSpPr>
          <p:nvPr>
            <p:ph idx="1"/>
          </p:nvPr>
        </p:nvSpPr>
        <p:spPr>
          <a:xfrm>
            <a:off x="609600" y="2514600"/>
            <a:ext cx="7924800" cy="3505200"/>
          </a:xfrm>
        </p:spPr>
        <p:txBody>
          <a:bodyPr/>
          <a:lstStyle/>
          <a:p>
            <a:pPr eaLnBrk="1" hangingPunct="1"/>
            <a:r>
              <a:rPr lang="en-US" i="1" smtClean="0">
                <a:latin typeface="Times New Roman" pitchFamily="18" charset="0"/>
                <a:cs typeface="Times New Roman" pitchFamily="18" charset="0"/>
              </a:rPr>
              <a:t>For all have sinned, and come short of the glory of God; </a:t>
            </a:r>
          </a:p>
          <a:p>
            <a:pPr eaLnBrk="1" hangingPunct="1"/>
            <a:r>
              <a:rPr lang="en-US" i="1" smtClean="0">
                <a:latin typeface="Times New Roman" pitchFamily="18" charset="0"/>
                <a:cs typeface="Times New Roman" pitchFamily="18" charset="0"/>
              </a:rPr>
              <a:t>Being justified freely by his grace through the redemption that is in Christ Jesus: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There is a chorus that says it all:</a:t>
            </a:r>
          </a:p>
          <a:p>
            <a:endParaRPr lang="en-US" i="1" smtClean="0">
              <a:latin typeface="Times New Roman" pitchFamily="18" charset="0"/>
              <a:cs typeface="Times New Roman" pitchFamily="18" charset="0"/>
            </a:endParaRPr>
          </a:p>
          <a:p>
            <a:pPr>
              <a:buNone/>
            </a:pPr>
            <a:endParaRPr lang="en-US" i="1"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Oh! The Blood of Jesus –</a:t>
            </a:r>
          </a:p>
          <a:p>
            <a:pPr>
              <a:buNone/>
            </a:pPr>
            <a:endParaRPr lang="en-US" i="1" dirty="0" smtClean="0">
              <a:latin typeface="Times New Roman" pitchFamily="18" charset="0"/>
              <a:cs typeface="Times New Roman" pitchFamily="18" charset="0"/>
            </a:endParaRPr>
          </a:p>
          <a:p>
            <a:pPr lvl="1"/>
            <a:r>
              <a:rPr lang="en-US" sz="3200" i="1" dirty="0" smtClean="0">
                <a:latin typeface="Times New Roman" pitchFamily="18" charset="0"/>
                <a:cs typeface="Times New Roman" pitchFamily="18" charset="0"/>
              </a:rPr>
              <a:t>It washes white as snow.</a:t>
            </a:r>
            <a:endParaRPr lang="en-US" sz="32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C00000"/>
                </a:solidFill>
                <a:latin typeface="Times New Roman" pitchFamily="18" charset="0"/>
                <a:cs typeface="Times New Roman" pitchFamily="18" charset="0"/>
              </a:rPr>
              <a:t>Strong’s Hebrew and Greek Dictionaries</a:t>
            </a:r>
            <a:endParaRPr lang="en-US" sz="3600" i="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vi-VN" dirty="0" smtClean="0">
                <a:latin typeface="Times New Roman" pitchFamily="18" charset="0"/>
                <a:cs typeface="Times New Roman" pitchFamily="18" charset="0"/>
              </a:rPr>
              <a:t>μ</a:t>
            </a:r>
            <a:r>
              <a:rPr lang="el-GR" dirty="0" smtClean="0">
                <a:latin typeface="Times New Roman" pitchFamily="18" charset="0"/>
                <a:cs typeface="Times New Roman" pitchFamily="18" charset="0"/>
              </a:rPr>
              <a:t>εταμεληθεις</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G3338</a:t>
            </a:r>
          </a:p>
          <a:p>
            <a:r>
              <a:rPr lang="vi-VN" dirty="0" smtClean="0">
                <a:latin typeface="Times New Roman" pitchFamily="18" charset="0"/>
                <a:cs typeface="Times New Roman" pitchFamily="18" charset="0"/>
              </a:rPr>
              <a:t>μεταμέλλομαι</a:t>
            </a:r>
          </a:p>
          <a:p>
            <a:r>
              <a:rPr lang="en-US" dirty="0" err="1" smtClean="0">
                <a:latin typeface="Times New Roman" pitchFamily="18" charset="0"/>
                <a:cs typeface="Times New Roman" pitchFamily="18" charset="0"/>
              </a:rPr>
              <a:t>metamellomai</a:t>
            </a:r>
            <a:endParaRPr lang="en-US"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met-am-el'-</a:t>
            </a:r>
            <a:r>
              <a:rPr lang="en-US" i="1" dirty="0" err="1" smtClean="0">
                <a:latin typeface="Times New Roman" pitchFamily="18" charset="0"/>
                <a:cs typeface="Times New Roman" pitchFamily="18" charset="0"/>
              </a:rPr>
              <a:t>lom-ahee</a:t>
            </a:r>
            <a:endParaRPr lang="en-US" i="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From G3326 and the middle of G3199; to </a:t>
            </a:r>
            <a:r>
              <a:rPr lang="en-US" i="1" dirty="0" smtClean="0">
                <a:latin typeface="Times New Roman" pitchFamily="18" charset="0"/>
                <a:cs typeface="Times New Roman" pitchFamily="18" charset="0"/>
              </a:rPr>
              <a:t>care afterwards, that is, regret: - repent (self).</a:t>
            </a:r>
            <a:endParaRPr lang="en-US"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latin typeface="Times New Roman" pitchFamily="18" charset="0"/>
                <a:cs typeface="Times New Roman" pitchFamily="18" charset="0"/>
              </a:rPr>
              <a:t>Thayer’s Greek Definitions</a:t>
            </a:r>
            <a:endParaRPr lang="en-US" i="1"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b="1" dirty="0" smtClean="0">
                <a:latin typeface="Times New Roman" pitchFamily="18" charset="0"/>
                <a:cs typeface="Times New Roman" pitchFamily="18" charset="0"/>
              </a:rPr>
              <a:t>G3338</a:t>
            </a:r>
          </a:p>
          <a:p>
            <a:r>
              <a:rPr lang="vi-VN" dirty="0" smtClean="0">
                <a:latin typeface="Times New Roman" pitchFamily="18" charset="0"/>
                <a:cs typeface="Times New Roman" pitchFamily="18" charset="0"/>
              </a:rPr>
              <a:t>μεταμέλλομαι</a:t>
            </a:r>
          </a:p>
          <a:p>
            <a:r>
              <a:rPr lang="en-US" dirty="0" err="1" smtClean="0">
                <a:latin typeface="Times New Roman" pitchFamily="18" charset="0"/>
                <a:cs typeface="Times New Roman" pitchFamily="18" charset="0"/>
              </a:rPr>
              <a:t>metamellomai</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Thayer Definition:</a:t>
            </a:r>
          </a:p>
          <a:p>
            <a:r>
              <a:rPr lang="en-US" dirty="0" smtClean="0">
                <a:latin typeface="Times New Roman" pitchFamily="18" charset="0"/>
                <a:cs typeface="Times New Roman" pitchFamily="18" charset="0"/>
              </a:rPr>
              <a:t>1) it is a care to one afterwards</a:t>
            </a:r>
          </a:p>
          <a:p>
            <a:r>
              <a:rPr lang="en-US" dirty="0" smtClean="0">
                <a:latin typeface="Times New Roman" pitchFamily="18" charset="0"/>
                <a:cs typeface="Times New Roman" pitchFamily="18" charset="0"/>
              </a:rPr>
              <a:t>1a) it repents one, to repent one’s self</a:t>
            </a:r>
          </a:p>
          <a:p>
            <a:r>
              <a:rPr lang="en-US" b="1" dirty="0" smtClean="0">
                <a:latin typeface="Times New Roman" pitchFamily="18" charset="0"/>
                <a:cs typeface="Times New Roman" pitchFamily="18" charset="0"/>
              </a:rPr>
              <a:t>Part of Speech: verb</a:t>
            </a:r>
          </a:p>
          <a:p>
            <a:r>
              <a:rPr lang="en-US" b="1" dirty="0" smtClean="0">
                <a:latin typeface="Times New Roman" pitchFamily="18" charset="0"/>
                <a:cs typeface="Times New Roman" pitchFamily="18" charset="0"/>
              </a:rPr>
              <a:t>A Related Word by Thayer’s/Strong’s Number: from G3326 and the middle voice of G3199</a:t>
            </a:r>
          </a:p>
          <a:p>
            <a:r>
              <a:rPr lang="en-US" b="1" dirty="0" smtClean="0">
                <a:latin typeface="Times New Roman" pitchFamily="18" charset="0"/>
                <a:cs typeface="Times New Roman" pitchFamily="18" charset="0"/>
              </a:rPr>
              <a:t>Citing in TDNT: 4:626, 589</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00000"/>
                </a:solidFill>
                <a:latin typeface="Times New Roman" pitchFamily="18" charset="0"/>
                <a:cs typeface="Times New Roman" pitchFamily="18" charset="0"/>
              </a:rPr>
              <a:t>King James Concordance</a:t>
            </a:r>
            <a:endParaRPr lang="en-US" dirty="0">
              <a:solidFill>
                <a:srgbClr val="C00000"/>
              </a:solidFill>
            </a:endParaRPr>
          </a:p>
        </p:txBody>
      </p:sp>
      <p:sp>
        <p:nvSpPr>
          <p:cNvPr id="3" name="Content Placeholder 2"/>
          <p:cNvSpPr>
            <a:spLocks noGrp="1"/>
          </p:cNvSpPr>
          <p:nvPr>
            <p:ph idx="1"/>
          </p:nvPr>
        </p:nvSpPr>
        <p:spPr/>
        <p:txBody>
          <a:bodyPr>
            <a:normAutofit lnSpcReduction="10000"/>
          </a:bodyPr>
          <a:lstStyle/>
          <a:p>
            <a:r>
              <a:rPr lang="en-US" b="1" dirty="0" smtClean="0">
                <a:latin typeface="Times New Roman" pitchFamily="18" charset="0"/>
                <a:cs typeface="Times New Roman" pitchFamily="18" charset="0"/>
              </a:rPr>
              <a:t>G3338</a:t>
            </a:r>
          </a:p>
          <a:p>
            <a:r>
              <a:rPr lang="vi-VN" dirty="0" smtClean="0">
                <a:latin typeface="Times New Roman" pitchFamily="18" charset="0"/>
                <a:cs typeface="Times New Roman" pitchFamily="18" charset="0"/>
              </a:rPr>
              <a:t>μεταμέλλομαι</a:t>
            </a:r>
          </a:p>
          <a:p>
            <a:r>
              <a:rPr lang="en-US" dirty="0" err="1" smtClean="0">
                <a:latin typeface="Times New Roman" pitchFamily="18" charset="0"/>
                <a:cs typeface="Times New Roman" pitchFamily="18" charset="0"/>
              </a:rPr>
              <a:t>metamellomai</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6</a:t>
            </a:r>
          </a:p>
          <a:p>
            <a:r>
              <a:rPr lang="en-US" b="1" dirty="0" smtClean="0">
                <a:latin typeface="Times New Roman" pitchFamily="18" charset="0"/>
                <a:cs typeface="Times New Roman" pitchFamily="18" charset="0"/>
              </a:rPr>
              <a:t>repent, 3</a:t>
            </a:r>
          </a:p>
          <a:p>
            <a:r>
              <a:rPr lang="en-US" u="sng" dirty="0" smtClean="0">
                <a:latin typeface="Times New Roman" pitchFamily="18" charset="0"/>
                <a:cs typeface="Times New Roman" pitchFamily="18" charset="0"/>
              </a:rPr>
              <a:t>2Co_7:8 (2), Heb_7:21</a:t>
            </a:r>
          </a:p>
          <a:p>
            <a:r>
              <a:rPr lang="en-US" b="1" dirty="0" smtClean="0">
                <a:latin typeface="Times New Roman" pitchFamily="18" charset="0"/>
                <a:cs typeface="Times New Roman" pitchFamily="18" charset="0"/>
              </a:rPr>
              <a:t>repented, 3</a:t>
            </a:r>
          </a:p>
          <a:p>
            <a:r>
              <a:rPr lang="en-US" u="sng" dirty="0" smtClean="0">
                <a:latin typeface="Times New Roman" pitchFamily="18" charset="0"/>
                <a:cs typeface="Times New Roman" pitchFamily="18" charset="0"/>
              </a:rPr>
              <a:t>Mat_21:29, Mat_21:32, Mat_27:3</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00B050"/>
                </a:solidFill>
                <a:latin typeface="Times New Roman" pitchFamily="18" charset="0"/>
                <a:cs typeface="Times New Roman" pitchFamily="18" charset="0"/>
              </a:rPr>
              <a:t>Strong’s Hebrew and Greek Dictionaries</a:t>
            </a:r>
            <a:endParaRPr lang="en-US" sz="3600" dirty="0">
              <a:solidFill>
                <a:srgbClr val="00B050"/>
              </a:solidFill>
            </a:endParaRPr>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G3340</a:t>
            </a:r>
          </a:p>
          <a:p>
            <a:r>
              <a:rPr lang="vi-VN" dirty="0" smtClean="0">
                <a:latin typeface="Times New Roman" pitchFamily="18" charset="0"/>
                <a:cs typeface="Times New Roman" pitchFamily="18" charset="0"/>
              </a:rPr>
              <a:t>μετανοέω</a:t>
            </a:r>
          </a:p>
          <a:p>
            <a:r>
              <a:rPr lang="en-US" dirty="0" err="1" smtClean="0">
                <a:latin typeface="Times New Roman" pitchFamily="18" charset="0"/>
                <a:cs typeface="Times New Roman" pitchFamily="18" charset="0"/>
              </a:rPr>
              <a:t>metanoeo</a:t>
            </a:r>
            <a:r>
              <a:rPr lang="en-US" dirty="0" smtClean="0">
                <a:latin typeface="Times New Roman" pitchFamily="18" charset="0"/>
                <a:cs typeface="Times New Roman" pitchFamily="18" charset="0"/>
              </a:rPr>
              <a:t>̄</a:t>
            </a:r>
          </a:p>
          <a:p>
            <a:r>
              <a:rPr lang="en-US" i="1" dirty="0" smtClean="0">
                <a:latin typeface="Times New Roman" pitchFamily="18" charset="0"/>
                <a:cs typeface="Times New Roman" pitchFamily="18" charset="0"/>
              </a:rPr>
              <a:t>met-an-o-eh'-o</a:t>
            </a:r>
          </a:p>
          <a:p>
            <a:r>
              <a:rPr lang="en-US" dirty="0" smtClean="0">
                <a:latin typeface="Times New Roman" pitchFamily="18" charset="0"/>
                <a:cs typeface="Times New Roman" pitchFamily="18" charset="0"/>
              </a:rPr>
              <a:t>From G3326 and G3539; to </a:t>
            </a:r>
            <a:r>
              <a:rPr lang="en-US" i="1" dirty="0" smtClean="0">
                <a:latin typeface="Times New Roman" pitchFamily="18" charset="0"/>
                <a:cs typeface="Times New Roman" pitchFamily="18" charset="0"/>
              </a:rPr>
              <a:t>think differently or afterwards, that is, reconsider (morally to feel compunction): - repent.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Lucida Calligraphy" pitchFamily="66" charset="0"/>
              </a:rPr>
              <a:t>Webster’s 1828 Dictionary</a:t>
            </a:r>
            <a:endParaRPr lang="en-US" sz="2800" dirty="0">
              <a:latin typeface="Lucida Calligraphy" pitchFamily="66" charset="0"/>
            </a:endParaRPr>
          </a:p>
        </p:txBody>
      </p:sp>
      <p:sp>
        <p:nvSpPr>
          <p:cNvPr id="3" name="Content Placeholder 2"/>
          <p:cNvSpPr>
            <a:spLocks noGrp="1"/>
          </p:cNvSpPr>
          <p:nvPr>
            <p:ph idx="1"/>
          </p:nvPr>
        </p:nvSpPr>
        <p:spPr/>
        <p:txBody>
          <a:bodyPr>
            <a:normAutofit fontScale="47500" lnSpcReduction="20000"/>
          </a:bodyPr>
          <a:lstStyle/>
          <a:p>
            <a:r>
              <a:rPr lang="en-US" b="1" dirty="0"/>
              <a:t>Repentance</a:t>
            </a:r>
            <a:endParaRPr lang="en-US" dirty="0"/>
          </a:p>
          <a:p>
            <a:r>
              <a:rPr lang="en-US" b="1" dirty="0" err="1"/>
              <a:t>REPENT'ANCE</a:t>
            </a:r>
            <a:r>
              <a:rPr lang="en-US" dirty="0"/>
              <a:t>, n.</a:t>
            </a:r>
          </a:p>
          <a:p>
            <a:endParaRPr lang="en-US" dirty="0"/>
          </a:p>
          <a:p>
            <a:r>
              <a:rPr lang="en-US" dirty="0"/>
              <a:t>1. Sorrow for any thing done or said; the pain or grief which a person experiences in consequence of the injury or inconvenience produced by his own conduct.</a:t>
            </a:r>
          </a:p>
          <a:p>
            <a:endParaRPr lang="en-US" dirty="0"/>
          </a:p>
          <a:p>
            <a:r>
              <a:rPr lang="en-US" dirty="0"/>
              <a:t>2. In theology, the pain, regret or affliction which a person feels on account of his past conduct, because it exposes him to punishment. This sorrow proceeding merely from the fear of punishment, is called legal repentance, as being excited by the terrors of legal penalties, and it may exist without an amendment of life.</a:t>
            </a:r>
          </a:p>
          <a:p>
            <a:endParaRPr lang="en-US" dirty="0"/>
          </a:p>
          <a:p>
            <a:r>
              <a:rPr lang="en-US" dirty="0"/>
              <a:t>3. Real penitence; sorrow or deep contrition for sin, as an offense and dishonor to God, a violation of his holy law, and the basest ingratitude towards a Being of infinite benevolence. This is called evangelical repentance, and is accompanied and followed by amendment of life.</a:t>
            </a:r>
          </a:p>
          <a:p>
            <a:endParaRPr lang="en-US" dirty="0"/>
          </a:p>
          <a:p>
            <a:r>
              <a:rPr lang="en-US" dirty="0"/>
              <a:t>Repentance is a change of mind, or a conversion from sin to God.</a:t>
            </a:r>
          </a:p>
          <a:p>
            <a:endParaRPr lang="en-US" dirty="0"/>
          </a:p>
          <a:p>
            <a:r>
              <a:rPr lang="en-US" dirty="0"/>
              <a:t>Godly sorrow </a:t>
            </a:r>
            <a:r>
              <a:rPr lang="en-US" dirty="0" err="1"/>
              <a:t>worketh</a:t>
            </a:r>
            <a:r>
              <a:rPr lang="en-US" dirty="0"/>
              <a:t> repentance to salvation. 2 </a:t>
            </a:r>
            <a:r>
              <a:rPr lang="en-US" dirty="0" err="1"/>
              <a:t>Cor</a:t>
            </a:r>
            <a:r>
              <a:rPr lang="en-US" dirty="0"/>
              <a:t> 7. Mat 3.</a:t>
            </a:r>
          </a:p>
          <a:p>
            <a:endParaRPr lang="en-US" dirty="0"/>
          </a:p>
          <a:p>
            <a:r>
              <a:rPr lang="en-US" dirty="0"/>
              <a:t>Repentance is the relinquishment of any practice, from conviction that it has offended God.</a:t>
            </a:r>
          </a:p>
          <a:p>
            <a:endParaRPr lang="en-US" dirty="0"/>
          </a:p>
        </p:txBody>
      </p:sp>
    </p:spTree>
    <p:extLst>
      <p:ext uri="{BB962C8B-B14F-4D97-AF65-F5344CB8AC3E}">
        <p14:creationId xmlns:p14="http://schemas.microsoft.com/office/powerpoint/2010/main" val="13998060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solidFill>
                  <a:srgbClr val="00B050"/>
                </a:solidFill>
                <a:latin typeface="Times New Roman" pitchFamily="18" charset="0"/>
                <a:cs typeface="Times New Roman" pitchFamily="18" charset="0"/>
              </a:rPr>
              <a:t>Thayer’s Greek Definitions</a:t>
            </a:r>
            <a:endParaRPr lang="en-US" dirty="0">
              <a:solidFill>
                <a:srgbClr val="00B050"/>
              </a:solidFill>
            </a:endParaRPr>
          </a:p>
        </p:txBody>
      </p:sp>
      <p:sp>
        <p:nvSpPr>
          <p:cNvPr id="3" name="Content Placeholder 2"/>
          <p:cNvSpPr>
            <a:spLocks noGrp="1"/>
          </p:cNvSpPr>
          <p:nvPr>
            <p:ph idx="1"/>
          </p:nvPr>
        </p:nvSpPr>
        <p:spPr/>
        <p:txBody>
          <a:bodyPr>
            <a:normAutofit fontScale="85000" lnSpcReduction="20000"/>
          </a:bodyPr>
          <a:lstStyle/>
          <a:p>
            <a:r>
              <a:rPr lang="en-US" b="1" dirty="0" smtClean="0">
                <a:latin typeface="Times New Roman" pitchFamily="18" charset="0"/>
                <a:cs typeface="Times New Roman" pitchFamily="18" charset="0"/>
              </a:rPr>
              <a:t>G3340</a:t>
            </a:r>
          </a:p>
          <a:p>
            <a:r>
              <a:rPr lang="vi-VN" dirty="0" smtClean="0">
                <a:latin typeface="Times New Roman" pitchFamily="18" charset="0"/>
                <a:cs typeface="Times New Roman" pitchFamily="18" charset="0"/>
              </a:rPr>
              <a:t>μετανοέω</a:t>
            </a:r>
          </a:p>
          <a:p>
            <a:r>
              <a:rPr lang="en-US" dirty="0" err="1" smtClean="0">
                <a:latin typeface="Times New Roman" pitchFamily="18" charset="0"/>
                <a:cs typeface="Times New Roman" pitchFamily="18" charset="0"/>
              </a:rPr>
              <a:t>metanoeo</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Thayer Definition:</a:t>
            </a:r>
          </a:p>
          <a:p>
            <a:r>
              <a:rPr lang="en-US" dirty="0" smtClean="0">
                <a:latin typeface="Times New Roman" pitchFamily="18" charset="0"/>
                <a:cs typeface="Times New Roman" pitchFamily="18" charset="0"/>
              </a:rPr>
              <a:t>1) to change one’s mind, i.e. to repent</a:t>
            </a:r>
          </a:p>
          <a:p>
            <a:r>
              <a:rPr lang="en-US" dirty="0" smtClean="0">
                <a:latin typeface="Times New Roman" pitchFamily="18" charset="0"/>
                <a:cs typeface="Times New Roman" pitchFamily="18" charset="0"/>
              </a:rPr>
              <a:t>2) to change one’s mind for better, heartily to amend with abhorrence of one’s past sins</a:t>
            </a:r>
          </a:p>
          <a:p>
            <a:r>
              <a:rPr lang="en-US" b="1" dirty="0" smtClean="0">
                <a:latin typeface="Times New Roman" pitchFamily="18" charset="0"/>
                <a:cs typeface="Times New Roman" pitchFamily="18" charset="0"/>
              </a:rPr>
              <a:t>Part of Speech: verb</a:t>
            </a:r>
          </a:p>
          <a:p>
            <a:r>
              <a:rPr lang="en-US" b="1" dirty="0" smtClean="0">
                <a:latin typeface="Times New Roman" pitchFamily="18" charset="0"/>
                <a:cs typeface="Times New Roman" pitchFamily="18" charset="0"/>
              </a:rPr>
              <a:t>A Related Word by Thayer’s/Strong’s Number: from G3326 and G3539</a:t>
            </a:r>
          </a:p>
          <a:p>
            <a:r>
              <a:rPr lang="en-US" b="1" dirty="0" smtClean="0">
                <a:latin typeface="Times New Roman" pitchFamily="18" charset="0"/>
                <a:cs typeface="Times New Roman" pitchFamily="18" charset="0"/>
              </a:rPr>
              <a:t>Citing in TDNT: 4:975, 636</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B050"/>
                </a:solidFill>
                <a:latin typeface="Times New Roman" pitchFamily="18" charset="0"/>
                <a:cs typeface="Times New Roman" pitchFamily="18" charset="0"/>
              </a:rPr>
              <a:t>King James Concordance</a:t>
            </a:r>
            <a:endParaRPr lang="en-US" dirty="0">
              <a:solidFill>
                <a:srgbClr val="00B050"/>
              </a:solidFill>
            </a:endParaRPr>
          </a:p>
        </p:txBody>
      </p:sp>
      <p:sp>
        <p:nvSpPr>
          <p:cNvPr id="3" name="Content Placeholder 2"/>
          <p:cNvSpPr>
            <a:spLocks noGrp="1"/>
          </p:cNvSpPr>
          <p:nvPr>
            <p:ph idx="1"/>
          </p:nvPr>
        </p:nvSpPr>
        <p:spPr/>
        <p:txBody>
          <a:bodyPr>
            <a:normAutofit fontScale="70000" lnSpcReduction="20000"/>
          </a:bodyPr>
          <a:lstStyle/>
          <a:p>
            <a:r>
              <a:rPr lang="en-US" b="1" dirty="0" smtClean="0">
                <a:latin typeface="Times New Roman" pitchFamily="18" charset="0"/>
                <a:cs typeface="Times New Roman" pitchFamily="18" charset="0"/>
              </a:rPr>
              <a:t>G3340</a:t>
            </a:r>
          </a:p>
          <a:p>
            <a:r>
              <a:rPr lang="vi-VN" dirty="0" smtClean="0">
                <a:latin typeface="Times New Roman" pitchFamily="18" charset="0"/>
                <a:cs typeface="Times New Roman" pitchFamily="18" charset="0"/>
              </a:rPr>
              <a:t>μετανοέω</a:t>
            </a:r>
          </a:p>
          <a:p>
            <a:r>
              <a:rPr lang="en-US" dirty="0" err="1" smtClean="0">
                <a:latin typeface="Times New Roman" pitchFamily="18" charset="0"/>
                <a:cs typeface="Times New Roman" pitchFamily="18" charset="0"/>
              </a:rPr>
              <a:t>metanoeo</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Total KJV Occurrences: 34</a:t>
            </a:r>
          </a:p>
          <a:p>
            <a:r>
              <a:rPr lang="en-US" b="1" dirty="0" smtClean="0">
                <a:latin typeface="Times New Roman" pitchFamily="18" charset="0"/>
                <a:cs typeface="Times New Roman" pitchFamily="18" charset="0"/>
              </a:rPr>
              <a:t>repent, 21</a:t>
            </a:r>
          </a:p>
          <a:p>
            <a:r>
              <a:rPr lang="en-US" u="sng" dirty="0" smtClean="0">
                <a:latin typeface="Times New Roman" pitchFamily="18" charset="0"/>
                <a:cs typeface="Times New Roman" pitchFamily="18" charset="0"/>
              </a:rPr>
              <a:t>Mat_3:2 (2), Mat_4:17, Mar_1:15, Mar_6:12, Luk_13:3, Luk_13:5, Luk_16:30, Luk_17:3-4 (2), Act_2:38, Act_3:19, Act_8:22, Act_17:30, Act_26:20, Rev_2:5 (2), Rev_2:16, Rev_2:21-22 (2), Rev_3:3, Rev_3:19</a:t>
            </a:r>
          </a:p>
          <a:p>
            <a:r>
              <a:rPr lang="en-US" b="1" dirty="0" smtClean="0">
                <a:latin typeface="Times New Roman" pitchFamily="18" charset="0"/>
                <a:cs typeface="Times New Roman" pitchFamily="18" charset="0"/>
              </a:rPr>
              <a:t>repented, 11</a:t>
            </a:r>
          </a:p>
          <a:p>
            <a:r>
              <a:rPr lang="en-US" u="sng" dirty="0" smtClean="0">
                <a:latin typeface="Times New Roman" pitchFamily="18" charset="0"/>
                <a:cs typeface="Times New Roman" pitchFamily="18" charset="0"/>
              </a:rPr>
              <a:t>Mat_11:19-21 (3), Mat_12:41, Luk_10:13, Luk_11:32, 2Co_12:21, Rev_2:21, Rev_9:20-21 (2), Rev_16:9, Rev_16:11</a:t>
            </a:r>
          </a:p>
          <a:p>
            <a:r>
              <a:rPr lang="en-US" b="1" dirty="0" err="1" smtClean="0">
                <a:latin typeface="Times New Roman" pitchFamily="18" charset="0"/>
                <a:cs typeface="Times New Roman" pitchFamily="18" charset="0"/>
              </a:rPr>
              <a:t>repenteth</a:t>
            </a:r>
            <a:r>
              <a:rPr lang="en-US" b="1" dirty="0" smtClean="0">
                <a:latin typeface="Times New Roman" pitchFamily="18" charset="0"/>
                <a:cs typeface="Times New Roman" pitchFamily="18" charset="0"/>
              </a:rPr>
              <a:t>, 2</a:t>
            </a:r>
          </a:p>
          <a:p>
            <a:r>
              <a:rPr lang="en-US" u="sng" dirty="0" smtClean="0">
                <a:latin typeface="Times New Roman" pitchFamily="18" charset="0"/>
                <a:cs typeface="Times New Roman" pitchFamily="18" charset="0"/>
              </a:rPr>
              <a:t>Luk_15:7, Luk_15:10</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i="1" dirty="0" smtClean="0">
                <a:latin typeface="Times New Roman" pitchFamily="18" charset="0"/>
                <a:cs typeface="Times New Roman" pitchFamily="18" charset="0"/>
              </a:rPr>
              <a:t>Strong’s Hebrew and Greek Dictionaries</a:t>
            </a:r>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G3341</a:t>
            </a:r>
          </a:p>
          <a:p>
            <a:r>
              <a:rPr lang="vi-VN" dirty="0" smtClean="0">
                <a:latin typeface="Times New Roman" pitchFamily="18" charset="0"/>
                <a:cs typeface="Times New Roman" pitchFamily="18" charset="0"/>
              </a:rPr>
              <a:t>μετάνοια</a:t>
            </a:r>
          </a:p>
          <a:p>
            <a:r>
              <a:rPr lang="en-US" dirty="0" err="1" smtClean="0">
                <a:latin typeface="Times New Roman" pitchFamily="18" charset="0"/>
                <a:cs typeface="Times New Roman" pitchFamily="18" charset="0"/>
              </a:rPr>
              <a:t>metanoia</a:t>
            </a:r>
            <a:endParaRPr lang="en-US"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met-an'-</a:t>
            </a:r>
            <a:r>
              <a:rPr lang="en-US" i="1" dirty="0" err="1" smtClean="0">
                <a:latin typeface="Times New Roman" pitchFamily="18" charset="0"/>
                <a:cs typeface="Times New Roman" pitchFamily="18" charset="0"/>
              </a:rPr>
              <a:t>oy</a:t>
            </a:r>
            <a:r>
              <a:rPr lang="en-US" i="1" dirty="0" smtClean="0">
                <a:latin typeface="Times New Roman" pitchFamily="18" charset="0"/>
                <a:cs typeface="Times New Roman" pitchFamily="18" charset="0"/>
              </a:rPr>
              <a:t>-ah</a:t>
            </a:r>
          </a:p>
          <a:p>
            <a:r>
              <a:rPr lang="en-US" dirty="0" smtClean="0">
                <a:latin typeface="Times New Roman" pitchFamily="18" charset="0"/>
                <a:cs typeface="Times New Roman" pitchFamily="18" charset="0"/>
              </a:rPr>
              <a:t>From G3340; (subjectively) </a:t>
            </a:r>
            <a:r>
              <a:rPr lang="en-US" i="1" dirty="0" smtClean="0">
                <a:latin typeface="Times New Roman" pitchFamily="18" charset="0"/>
                <a:cs typeface="Times New Roman" pitchFamily="18" charset="0"/>
              </a:rPr>
              <a:t>compunction (for guilt, including reformation); by implication reversal (of [another’s] decision): - repentance.</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Thayer’s Greek Definitions</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latin typeface="Times New Roman" pitchFamily="18" charset="0"/>
                <a:cs typeface="Times New Roman" pitchFamily="18" charset="0"/>
              </a:rPr>
              <a:t>G3341</a:t>
            </a:r>
          </a:p>
          <a:p>
            <a:r>
              <a:rPr lang="vi-VN" dirty="0" smtClean="0">
                <a:latin typeface="Times New Roman" pitchFamily="18" charset="0"/>
                <a:cs typeface="Times New Roman" pitchFamily="18" charset="0"/>
              </a:rPr>
              <a:t>μετάνοια</a:t>
            </a:r>
          </a:p>
          <a:p>
            <a:r>
              <a:rPr lang="en-US" dirty="0" err="1" smtClean="0">
                <a:latin typeface="Times New Roman" pitchFamily="18" charset="0"/>
                <a:cs typeface="Times New Roman" pitchFamily="18" charset="0"/>
              </a:rPr>
              <a:t>metanoia</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Thayer Definition:</a:t>
            </a:r>
          </a:p>
          <a:p>
            <a:r>
              <a:rPr lang="en-US" dirty="0" smtClean="0">
                <a:latin typeface="Times New Roman" pitchFamily="18" charset="0"/>
                <a:cs typeface="Times New Roman" pitchFamily="18" charset="0"/>
              </a:rPr>
              <a:t>1) a change of mind, as it appears to one who repents, of a purpose he has formed or of something he has done</a:t>
            </a:r>
          </a:p>
          <a:p>
            <a:r>
              <a:rPr lang="en-US" b="1" dirty="0" smtClean="0">
                <a:latin typeface="Times New Roman" pitchFamily="18" charset="0"/>
                <a:cs typeface="Times New Roman" pitchFamily="18" charset="0"/>
              </a:rPr>
              <a:t>Part of Speech: noun feminine</a:t>
            </a:r>
          </a:p>
          <a:p>
            <a:r>
              <a:rPr lang="en-US" b="1" dirty="0" smtClean="0">
                <a:latin typeface="Times New Roman" pitchFamily="18" charset="0"/>
                <a:cs typeface="Times New Roman" pitchFamily="18" charset="0"/>
              </a:rPr>
              <a:t>A Related Word by Thayer’s/Strong’s Number: from G3340</a:t>
            </a:r>
          </a:p>
          <a:p>
            <a:r>
              <a:rPr lang="en-US" b="1" dirty="0" smtClean="0">
                <a:latin typeface="Times New Roman" pitchFamily="18" charset="0"/>
                <a:cs typeface="Times New Roman" pitchFamily="18" charset="0"/>
              </a:rPr>
              <a:t>Citing in TDNT: 4:975, 636</a:t>
            </a:r>
            <a:endParaRPr lang="en-US" dirty="0">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normAutofit fontScale="85000" lnSpcReduction="10000"/>
          </a:bodyPr>
          <a:lstStyle/>
          <a:p>
            <a:r>
              <a:rPr lang="en-US" b="1" dirty="0" smtClean="0">
                <a:latin typeface="Times New Roman" pitchFamily="18" charset="0"/>
                <a:cs typeface="Times New Roman" pitchFamily="18" charset="0"/>
              </a:rPr>
              <a:t>G3341</a:t>
            </a:r>
          </a:p>
          <a:p>
            <a:r>
              <a:rPr lang="vi-VN" dirty="0" smtClean="0">
                <a:latin typeface="Times New Roman" pitchFamily="18" charset="0"/>
                <a:cs typeface="Times New Roman" pitchFamily="18" charset="0"/>
              </a:rPr>
              <a:t>μετάνοια</a:t>
            </a:r>
          </a:p>
          <a:p>
            <a:r>
              <a:rPr lang="en-US" dirty="0" err="1" smtClean="0">
                <a:latin typeface="Times New Roman" pitchFamily="18" charset="0"/>
                <a:cs typeface="Times New Roman" pitchFamily="18" charset="0"/>
              </a:rPr>
              <a:t>metanoia</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24</a:t>
            </a:r>
          </a:p>
          <a:p>
            <a:r>
              <a:rPr lang="en-US" b="1" dirty="0" smtClean="0">
                <a:latin typeface="Times New Roman" pitchFamily="18" charset="0"/>
                <a:cs typeface="Times New Roman" pitchFamily="18" charset="0"/>
              </a:rPr>
              <a:t>repentance, 24</a:t>
            </a:r>
          </a:p>
          <a:p>
            <a:r>
              <a:rPr lang="en-US" u="sng" dirty="0" smtClean="0">
                <a:latin typeface="Times New Roman" pitchFamily="18" charset="0"/>
                <a:cs typeface="Times New Roman" pitchFamily="18" charset="0"/>
              </a:rPr>
              <a:t>Mat_3:8, Mat_3:11, Mat_9:13, Mar_1:4, Mar_2:17, Luk_3:3, Luk_3:8, Luk_5:32, Luk_15:7, Luk_24:47, Act_5:31, Act_11:18, Act_13:24, Act_19:4, Act_20:21, Act_26:20, Rom_2:4, 2Co_7:9-10 (2), 2Ti_2:25, Heb_6:1, Heb_6:6, Heb_12:17, 2Pe_3:9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i="1" dirty="0" smtClean="0">
                <a:latin typeface="Times New Roman" pitchFamily="18" charset="0"/>
                <a:cs typeface="Times New Roman" pitchFamily="18" charset="0"/>
              </a:rPr>
              <a:t>Salvation</a:t>
            </a:r>
          </a:p>
        </p:txBody>
      </p:sp>
      <p:sp>
        <p:nvSpPr>
          <p:cNvPr id="5123" name="Rectangle 3"/>
          <p:cNvSpPr>
            <a:spLocks noGrp="1" noChangeArrowheads="1"/>
          </p:cNvSpPr>
          <p:nvPr>
            <p:ph idx="1"/>
          </p:nvPr>
        </p:nvSpPr>
        <p:spPr>
          <a:xfrm>
            <a:off x="609600" y="2789238"/>
            <a:ext cx="7924800" cy="3230562"/>
          </a:xfrm>
        </p:spPr>
        <p:txBody>
          <a:bodyPr/>
          <a:lstStyle/>
          <a:p>
            <a:pPr eaLnBrk="1" hangingPunct="1"/>
            <a:r>
              <a:rPr lang="en-US" i="1" smtClean="0">
                <a:latin typeface="Times New Roman" pitchFamily="18" charset="0"/>
                <a:cs typeface="Times New Roman" pitchFamily="18" charset="0"/>
              </a:rPr>
              <a:t>The way of the Cross on which Jesus Christ was crucified and spilled His blood</a:t>
            </a:r>
          </a:p>
          <a:p>
            <a:pPr lvl="1" eaLnBrk="1" hangingPunct="1"/>
            <a:r>
              <a:rPr lang="en-US" sz="3200" i="1" smtClean="0">
                <a:latin typeface="Times New Roman" pitchFamily="18" charset="0"/>
                <a:cs typeface="Times New Roman" pitchFamily="18" charset="0"/>
              </a:rPr>
              <a:t>is the way of salvation</a:t>
            </a:r>
          </a:p>
          <a:p>
            <a:pPr lvl="2" eaLnBrk="1" hangingPunct="1"/>
            <a:r>
              <a:rPr lang="en-US" sz="3200" i="1" smtClean="0">
                <a:latin typeface="Times New Roman" pitchFamily="18" charset="0"/>
                <a:cs typeface="Times New Roman" pitchFamily="18" charset="0"/>
              </a:rPr>
              <a:t>and it leads home.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30723" name="Rectangle 3"/>
          <p:cNvSpPr>
            <a:spLocks noGrp="1" noChangeArrowheads="1"/>
          </p:cNvSpPr>
          <p:nvPr>
            <p:ph idx="1"/>
          </p:nvPr>
        </p:nvSpPr>
        <p:spPr>
          <a:xfrm>
            <a:off x="609600" y="2133600"/>
            <a:ext cx="7924800" cy="3886200"/>
          </a:xfrm>
        </p:spPr>
        <p:txBody>
          <a:bodyPr/>
          <a:lstStyle/>
          <a:p>
            <a:pPr eaLnBrk="1" hangingPunct="1"/>
            <a:r>
              <a:rPr lang="en-US" i="1" dirty="0" smtClean="0">
                <a:latin typeface="Times New Roman" pitchFamily="18" charset="0"/>
                <a:cs typeface="Times New Roman" pitchFamily="18" charset="0"/>
              </a:rPr>
              <a:t>It is falling in love with the Master, the Savior, Jesus Christ.</a:t>
            </a:r>
          </a:p>
          <a:p>
            <a:pPr lvl="1" eaLnBrk="1" hangingPunct="1"/>
            <a:r>
              <a:rPr lang="en-US" i="1" dirty="0" smtClean="0">
                <a:latin typeface="Times New Roman" pitchFamily="18" charset="0"/>
                <a:cs typeface="Times New Roman" pitchFamily="18" charset="0"/>
              </a:rPr>
              <a:t>Go to the Redemption Room</a:t>
            </a:r>
          </a:p>
          <a:p>
            <a:pPr eaLnBrk="1" hangingPunct="1"/>
            <a:r>
              <a:rPr lang="en-US" i="1" dirty="0" smtClean="0">
                <a:latin typeface="Times New Roman" pitchFamily="18" charset="0"/>
                <a:cs typeface="Times New Roman" pitchFamily="18" charset="0"/>
              </a:rPr>
              <a:t>You will then enter the other rooms to grow</a:t>
            </a:r>
          </a:p>
          <a:p>
            <a:pPr lvl="1" eaLnBrk="1" hangingPunct="1"/>
            <a:r>
              <a:rPr lang="en-US" i="1" dirty="0" smtClean="0">
                <a:latin typeface="Times New Roman" pitchFamily="18" charset="0"/>
                <a:cs typeface="Times New Roman" pitchFamily="18" charset="0"/>
              </a:rPr>
              <a:t>Spiritual direction: walking in wholeness and holiness, and many other rooms/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7200" dirty="0" smtClean="0">
                <a:latin typeface="Times New Roman" pitchFamily="18" charset="0"/>
                <a:cs typeface="Times New Roman" pitchFamily="18" charset="0"/>
              </a:rPr>
              <a:t>μετανοια</a:t>
            </a:r>
            <a:endParaRPr lang="en-US" sz="7200" dirty="0"/>
          </a:p>
        </p:txBody>
      </p:sp>
      <p:sp>
        <p:nvSpPr>
          <p:cNvPr id="3" name="Content Placeholder 2"/>
          <p:cNvSpPr>
            <a:spLocks noGrp="1"/>
          </p:cNvSpPr>
          <p:nvPr>
            <p:ph idx="1"/>
          </p:nvPr>
        </p:nvSpPr>
        <p:spPr>
          <a:xfrm>
            <a:off x="457200" y="2133600"/>
            <a:ext cx="8229600" cy="3992563"/>
          </a:xfrm>
        </p:spPr>
        <p:txBody>
          <a:bodyPr>
            <a:normAutofit/>
          </a:bodyPr>
          <a:lstStyle/>
          <a:p>
            <a:r>
              <a:rPr lang="en-US" sz="2800" i="1" dirty="0" smtClean="0">
                <a:latin typeface="Times New Roman" pitchFamily="18" charset="0"/>
                <a:cs typeface="Times New Roman" pitchFamily="18" charset="0"/>
              </a:rPr>
              <a:t>Repentance brings us to the place of full surrender to the Lord Jesus Christ.  It brings us to make that 180 degree turn from sin to Jesus Christ to walk with Him moment by moment daily.</a:t>
            </a:r>
          </a:p>
          <a:p>
            <a:r>
              <a:rPr lang="en-US" sz="2800" i="1" dirty="0" smtClean="0">
                <a:latin typeface="Times New Roman" pitchFamily="18" charset="0"/>
                <a:cs typeface="Times New Roman" pitchFamily="18" charset="0"/>
              </a:rPr>
              <a:t>When we repent, we will no longer continue in sin.  The </a:t>
            </a:r>
            <a:r>
              <a:rPr lang="en-US" sz="2800" i="1" dirty="0" err="1" smtClean="0">
                <a:latin typeface="Times New Roman" pitchFamily="18" charset="0"/>
                <a:cs typeface="Times New Roman" pitchFamily="18" charset="0"/>
              </a:rPr>
              <a:t>Rebbe</a:t>
            </a:r>
            <a:r>
              <a:rPr lang="en-US" sz="2800" i="1" dirty="0" smtClean="0">
                <a:latin typeface="Times New Roman" pitchFamily="18" charset="0"/>
                <a:cs typeface="Times New Roman" pitchFamily="18" charset="0"/>
              </a:rPr>
              <a:t> knew that once the </a:t>
            </a:r>
            <a:r>
              <a:rPr lang="en-US" sz="2800" i="1" dirty="0" err="1" smtClean="0">
                <a:latin typeface="Times New Roman" pitchFamily="18" charset="0"/>
                <a:cs typeface="Times New Roman" pitchFamily="18" charset="0"/>
              </a:rPr>
              <a:t>hasid</a:t>
            </a:r>
            <a:r>
              <a:rPr lang="en-US" sz="2800" i="1" dirty="0" smtClean="0">
                <a:latin typeface="Times New Roman" pitchFamily="18" charset="0"/>
                <a:cs typeface="Times New Roman" pitchFamily="18" charset="0"/>
              </a:rPr>
              <a:t> repented, he would walk away from the life that he was living.</a:t>
            </a:r>
            <a:endParaRPr lang="en-US" sz="2800" i="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Autofit/>
          </a:bodyPr>
          <a:lstStyle/>
          <a:p>
            <a:r>
              <a:rPr lang="el-GR" sz="7200" dirty="0" smtClean="0">
                <a:latin typeface="Times New Roman" pitchFamily="18" charset="0"/>
                <a:cs typeface="Times New Roman" pitchFamily="18" charset="0"/>
              </a:rPr>
              <a:t>μετανοια</a:t>
            </a:r>
            <a:endParaRPr lang="en-US" sz="7200" dirty="0" smtClean="0"/>
          </a:p>
        </p:txBody>
      </p:sp>
      <p:sp>
        <p:nvSpPr>
          <p:cNvPr id="19459" name="Content Placeholder 2"/>
          <p:cNvSpPr>
            <a:spLocks noGrp="1"/>
          </p:cNvSpPr>
          <p:nvPr>
            <p:ph idx="1"/>
          </p:nvPr>
        </p:nvSpPr>
        <p:spPr>
          <a:xfrm>
            <a:off x="457200" y="2133600"/>
            <a:ext cx="8229600" cy="4419600"/>
          </a:xfrm>
        </p:spPr>
        <p:txBody>
          <a:bodyPr>
            <a:normAutofit/>
          </a:bodyPr>
          <a:lstStyle/>
          <a:p>
            <a:pPr eaLnBrk="1" hangingPunct="1"/>
            <a:r>
              <a:rPr lang="en-US" i="1" dirty="0" smtClean="0">
                <a:latin typeface="Times New Roman" pitchFamily="18" charset="0"/>
                <a:cs typeface="Times New Roman" pitchFamily="18" charset="0"/>
              </a:rPr>
              <a:t>Repentance brings 180 degree change in our lives.  Repentance turns our walk with the devil to 180 degree turn to walk with the Lord Jesus Christ.</a:t>
            </a:r>
          </a:p>
          <a:p>
            <a:pPr eaLnBrk="1" hangingPunct="1"/>
            <a:r>
              <a:rPr lang="en-US" i="1" dirty="0" smtClean="0">
                <a:latin typeface="Times New Roman" pitchFamily="18" charset="0"/>
                <a:cs typeface="Times New Roman" pitchFamily="18" charset="0"/>
              </a:rPr>
              <a:t>Repentance brings a heart that weeps before the Lord Jesus Christ for our sins with a desire not to sin, with a desire that the Glory of the Lord would be upon us as was Moses.  </a:t>
            </a:r>
            <a:r>
              <a:rPr lang="en-US" i="1" dirty="0" smtClean="0">
                <a:solidFill>
                  <a:srgbClr val="0070C0"/>
                </a:solidFill>
                <a:latin typeface="Times New Roman" pitchFamily="18" charset="0"/>
                <a:cs typeface="Times New Roman" pitchFamily="18" charset="0"/>
              </a:rPr>
              <a:t>**</a:t>
            </a:r>
            <a:endParaRPr lang="en-US" i="1" dirty="0" smtClean="0">
              <a:latin typeface="Times New Roman" pitchFamily="18" charset="0"/>
              <a:cs typeface="Times New Roman" pitchFamily="18" charset="0"/>
            </a:endParaRPr>
          </a:p>
        </p:txBody>
      </p:sp>
    </p:spTree>
  </p:cSld>
  <p:clrMapOvr>
    <a:masterClrMapping/>
  </p:clrMapOvr>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564</TotalTime>
  <Words>3039</Words>
  <Application>Microsoft Office PowerPoint</Application>
  <PresentationFormat>On-screen Show (4:3)</PresentationFormat>
  <Paragraphs>283</Paragraphs>
  <Slides>54</Slides>
  <Notes>0</Notes>
  <HiddenSlides>0</HiddenSlides>
  <MMClips>0</MMClips>
  <ScaleCrop>false</ScaleCrop>
  <HeadingPairs>
    <vt:vector size="4" baseType="variant">
      <vt:variant>
        <vt:lpstr>Theme</vt:lpstr>
      </vt:variant>
      <vt:variant>
        <vt:i4>3</vt:i4>
      </vt:variant>
      <vt:variant>
        <vt:lpstr>Slide Titles</vt:lpstr>
      </vt:variant>
      <vt:variant>
        <vt:i4>54</vt:i4>
      </vt:variant>
    </vt:vector>
  </HeadingPairs>
  <TitlesOfParts>
    <vt:vector size="57" baseType="lpstr">
      <vt:lpstr>Office Theme</vt:lpstr>
      <vt:lpstr>1_Office Theme</vt:lpstr>
      <vt:lpstr>Apex</vt:lpstr>
      <vt:lpstr>The Good Shepherd Ministry Psalm 23   </vt:lpstr>
      <vt:lpstr>The Good Shepherd Ministry Psalm 23</vt:lpstr>
      <vt:lpstr>The Good Shepherd Ministry Psalm 23</vt:lpstr>
      <vt:lpstr>Repentance  </vt:lpstr>
      <vt:lpstr>Webster’s 1828 Dictionary</vt:lpstr>
      <vt:lpstr>Salvation</vt:lpstr>
      <vt:lpstr>Salvation</vt:lpstr>
      <vt:lpstr>μετανοια</vt:lpstr>
      <vt:lpstr>μετανοια</vt:lpstr>
      <vt:lpstr>Choose Jesus</vt:lpstr>
      <vt:lpstr>Call on the Name of the Lord</vt:lpstr>
      <vt:lpstr>Acts 2.21</vt:lpstr>
      <vt:lpstr>Romans 10.13</vt:lpstr>
      <vt:lpstr>Romans 10.8-9</vt:lpstr>
      <vt:lpstr>Romans 10.14-17</vt:lpstr>
      <vt:lpstr>Confess Jesus as Lord and Savior</vt:lpstr>
      <vt:lpstr>Romans 10.10-11</vt:lpstr>
      <vt:lpstr>Matthew 10.32-33</vt:lpstr>
      <vt:lpstr>Luke 12.8-9</vt:lpstr>
      <vt:lpstr>μετάνοια  or  μεταμεληθεις</vt:lpstr>
      <vt:lpstr>Repentance or Remorse</vt:lpstr>
      <vt:lpstr>Repentance or Remorse</vt:lpstr>
      <vt:lpstr>A New Heart and A New Spirit</vt:lpstr>
      <vt:lpstr>Ezekiel 36.26</vt:lpstr>
      <vt:lpstr>Ezekiel 11.19</vt:lpstr>
      <vt:lpstr>Repentance</vt:lpstr>
      <vt:lpstr>Luke 13.3, 5</vt:lpstr>
      <vt:lpstr>Mark 1.14-15</vt:lpstr>
      <vt:lpstr>Mark 6.12</vt:lpstr>
      <vt:lpstr>Acts 2.37-38</vt:lpstr>
      <vt:lpstr>Acts 3.19-21</vt:lpstr>
      <vt:lpstr>Romans 3.23</vt:lpstr>
      <vt:lpstr>Repentance – Job 42.1-6</vt:lpstr>
      <vt:lpstr>Brown-Driver-Briggs Hebrew Definitions</vt:lpstr>
      <vt:lpstr>Strong’s Hebrew and Greek Definitions</vt:lpstr>
      <vt:lpstr>King James Concordance</vt:lpstr>
      <vt:lpstr>King James Concordance cont</vt:lpstr>
      <vt:lpstr>Repentance</vt:lpstr>
      <vt:lpstr>Luke 13.3, 5</vt:lpstr>
      <vt:lpstr>μετανοια</vt:lpstr>
      <vt:lpstr>Jewish Counsel: Forgiveness</vt:lpstr>
      <vt:lpstr>The Blood of the Lamb</vt:lpstr>
      <vt:lpstr>Confess Your Sin - I John 1.6-9</vt:lpstr>
      <vt:lpstr>Romans 3.23-24</vt:lpstr>
      <vt:lpstr>PowerPoint Presentation</vt:lpstr>
      <vt:lpstr>Strong’s Hebrew and Greek Dictionaries</vt:lpstr>
      <vt:lpstr>Thayer’s Greek Definitions</vt:lpstr>
      <vt:lpstr>King James Concordance</vt:lpstr>
      <vt:lpstr>Strong’s Hebrew and Greek Dictionaries</vt:lpstr>
      <vt:lpstr>Thayer’s Greek Definitions</vt:lpstr>
      <vt:lpstr>King James Concordance</vt:lpstr>
      <vt:lpstr>Strong’s Hebrew and Greek Dictionaries</vt:lpstr>
      <vt:lpstr>Thayer’s Greek Definitions</vt:lpstr>
      <vt:lpstr>King James Concordance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63</cp:revision>
  <dcterms:created xsi:type="dcterms:W3CDTF">2007-10-10T09:43:01Z</dcterms:created>
  <dcterms:modified xsi:type="dcterms:W3CDTF">2021-03-24T02:14:32Z</dcterms:modified>
</cp:coreProperties>
</file>